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64" r:id="rId2"/>
    <p:sldId id="265" r:id="rId3"/>
    <p:sldId id="273" r:id="rId4"/>
    <p:sldId id="274" r:id="rId5"/>
    <p:sldId id="285" r:id="rId6"/>
    <p:sldId id="294" r:id="rId7"/>
    <p:sldId id="293" r:id="rId8"/>
    <p:sldId id="271" r:id="rId9"/>
    <p:sldId id="267" r:id="rId10"/>
    <p:sldId id="260" r:id="rId11"/>
    <p:sldId id="279" r:id="rId12"/>
    <p:sldId id="281" r:id="rId13"/>
    <p:sldId id="286" r:id="rId14"/>
    <p:sldId id="262" r:id="rId15"/>
    <p:sldId id="287" r:id="rId16"/>
    <p:sldId id="295" r:id="rId17"/>
    <p:sldId id="266" r:id="rId18"/>
    <p:sldId id="284" r:id="rId19"/>
    <p:sldId id="297" r:id="rId20"/>
    <p:sldId id="296" r:id="rId21"/>
    <p:sldId id="298" r:id="rId22"/>
    <p:sldId id="280" r:id="rId23"/>
    <p:sldId id="277" r:id="rId24"/>
    <p:sldId id="299" r:id="rId25"/>
    <p:sldId id="275" r:id="rId2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ka Rox-Helmer" initials="MR" lastIdx="4" clrIdx="0">
    <p:extLst>
      <p:ext uri="{19B8F6BF-5375-455C-9EA6-DF929625EA0E}">
        <p15:presenceInfo xmlns:p15="http://schemas.microsoft.com/office/powerpoint/2012/main" userId="S::g81159@uni-giessen.de::75210628-3af2-40fe-8709-6dc816bc183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21"/>
    <p:restoredTop sz="96000"/>
  </p:normalViewPr>
  <p:slideViewPr>
    <p:cSldViewPr snapToGrid="0" snapToObjects="1">
      <p:cViewPr varScale="1">
        <p:scale>
          <a:sx n="115" d="100"/>
          <a:sy n="115" d="100"/>
        </p:scale>
        <p:origin x="2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B6C41-D1E8-3B46-906F-A656696F0532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3FB3E-B184-3942-B7F0-481A0432293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7274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1D0EB-DBB0-4895-BAA9-0C3512338125}" type="slidenum">
              <a:rPr lang="de-DE" smtClean="0"/>
              <a:pPr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3490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F820DC-44B4-D54D-A034-79ECC3BAE5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F0BE407-3CBB-854C-A3A5-15FEA94F2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974428-8E40-4148-891C-AFCD3F007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68A502-0409-3C44-9FE0-F2DC3ECFF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3CB398-93C4-FA45-A0ED-0BAC55939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092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97748-AE2A-1843-A1C9-19FC24460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9B9162B-B650-3748-BC69-35EE75CC31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5FA3BF-CA50-3843-A270-EDC84D1CC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018BF7-3F25-4546-B427-8D59CB2AF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2A35DD-5BAB-9A43-B3DA-3391C9AD9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7770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224459A-A407-194C-9840-356CDDDD76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92E04C1-2CB4-3A47-BD1D-C2F5E87C0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2E68C9-029D-8E4E-B3C5-AB972207B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964AB1-31EC-CA46-9F50-99A861305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BF37E4-19EB-2D44-B3A8-EB3736F4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293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13CFB4-8FBF-6E4B-B61F-13BDCF9FF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0300D4-E56E-8447-A880-44C891157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BB93BC-6878-F743-89BD-23CAF9F71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21AD11-F2C4-AC45-8639-F7E4313E6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D47345-FD20-2C4C-AA50-A99643C24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5004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C5FE30-52F9-5349-840E-2523041F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752F7F-7202-B447-A6A8-43DF4C5BF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BD178E-073A-004B-969A-7C1C78C4D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B9F977-3624-554D-8A0E-3EA7B9382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C6DEF9-7D0E-B145-BACC-934A3CCC5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7546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AEB407-35DC-034B-BE45-09EECF86E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41EBBA-5BB6-2F4E-ADBB-CC24E1679F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86C28D1-52D0-6546-9638-6E9DAC9A5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E2DA22-1DB0-404B-BDE3-9AD51F4E5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2536FA4-9EB6-6A4C-89E4-A30AD66B4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2EF5F94-210E-1F4D-B168-880C79A3E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151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2466C-6581-254B-B7EE-3A4E6B0B1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C88A70-A09A-454D-83DF-F2BF02B3F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1B811A-CDD6-254B-97EE-8D9B559B7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EE3A760-77D5-2D4B-BD05-AE7A9610F4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5833D2E-F31E-464D-A42F-1E9D4BC8F1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7F7406D-DF36-C648-8E92-8205BB9C9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31EDBE9-C8ED-A641-86B6-42C80682A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651F7C2-B8EA-224D-9D33-1D7423680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3108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244E9F-D48B-2A4B-99B1-5E5EF0B08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19877A5-DF4F-2A40-97E3-BC0E5D755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D8243F8-4899-F545-AD37-3AEBD0141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A5725A9-8FA6-B145-9830-ED0AD2D9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567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C9FE9B5-B104-5241-9627-9CE442A76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86FC382-746F-3340-AD94-510C30361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888C2DC-22B3-A14C-972C-B108A60FB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5648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70E882-FBD9-4647-AC18-257C91A0D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87BDF3-8069-C444-A14F-12EE7EC21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DC6BEAB-8F0A-344E-A19B-4375AF42B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8E9E7A-7313-1F4F-910E-1AB8DA520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4DA73BD-0B2C-4B48-A92F-FF13FE15C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D1498E4-FC62-A949-8211-259054D89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12075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98D9F2-EE2C-194C-BAE8-44A04494A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01AA35F-9073-4243-B8AF-F012274AF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45D3DB4-C883-EC4D-B21D-3AF82F87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8E1213C-D4B9-2F44-BD06-E8EEF9CE7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156FDAC-B3FD-2647-9F1E-D8C2B251D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038FD15-C4A5-2043-B27F-AD96217D9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0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DBEE08B-2217-EE4E-968F-301656D2D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21A0C6F-2413-4945-86D8-E520F88DB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0EFD06-1BCC-D847-BD36-C3057CAB98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1FC07-79A8-6845-965E-AD0D4F66C864}" type="datetimeFigureOut">
              <a:rPr lang="de-DE" smtClean="0"/>
              <a:t>05.10.21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DC97B5-E350-6D41-8CFA-9FA7A544B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B49CE1-87AB-5A4E-AE27-658951624A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8354A-DB0D-B24D-B3B0-856271180C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0947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ixabay.com/de/ausrufezeichen-anmelden-symbol-24077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ausrufezeichen-anmelden-symbol-24077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ausrufezeichen-anmelden-symbol-24077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Monika.C.Rox-Helmer@geschichte.uni-giessen.de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-giessen.de/cms/fbz/fb04/institute/geschichte/didaktik/Informatione" TargetMode="External"/><Relationship Id="rId2" Type="http://schemas.openxmlformats.org/officeDocument/2006/relationships/hyperlink" Target="http://www.uni-giessen.de/fbz/fb04/institute/geschichte/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Datei:Ebstorfer-stich2.jpg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774825" y="169864"/>
            <a:ext cx="849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992313" y="1412876"/>
            <a:ext cx="504031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de-DE" sz="3000" b="1" dirty="0"/>
              <a:t>Historisches Institut</a:t>
            </a:r>
          </a:p>
        </p:txBody>
      </p:sp>
      <p:pic>
        <p:nvPicPr>
          <p:cNvPr id="13320" name="Picture 8" descr="jlu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3564" y="1298575"/>
            <a:ext cx="2143125" cy="762000"/>
          </a:xfrm>
          <a:prstGeom prst="rect">
            <a:avLst/>
          </a:prstGeom>
          <a:noFill/>
        </p:spPr>
      </p:pic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2207568" y="3651703"/>
            <a:ext cx="792088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de-DE" sz="5000" b="1" dirty="0"/>
              <a:t>Herzlich willkommen!</a:t>
            </a:r>
          </a:p>
          <a:p>
            <a:pPr>
              <a:tabLst>
                <a:tab pos="457200" algn="l"/>
              </a:tabLst>
            </a:pPr>
            <a:endParaRPr lang="de-DE" sz="5000" b="1" dirty="0"/>
          </a:p>
          <a:p>
            <a:pPr algn="r">
              <a:tabLst>
                <a:tab pos="457200" algn="l"/>
              </a:tabLst>
            </a:pPr>
            <a:endParaRPr lang="de-DE" sz="5000" b="1" dirty="0"/>
          </a:p>
          <a:p>
            <a:pPr algn="r">
              <a:tabLst>
                <a:tab pos="457200" algn="l"/>
              </a:tabLst>
            </a:pPr>
            <a:r>
              <a:rPr lang="de-DE" b="1" dirty="0"/>
              <a:t>Prof. Dr. Stefan Tebruck/ Dr. Monika Rox-Helmer OStR i.H. </a:t>
            </a:r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1919288" y="1989138"/>
            <a:ext cx="41767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524000" y="500042"/>
            <a:ext cx="9144000" cy="14287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1952596" y="1214422"/>
            <a:ext cx="5786478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Historische Grundlagen: Alte Geschichte (WP/P)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166910" y="1928803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Vorlesung </a:t>
            </a:r>
          </a:p>
          <a:p>
            <a:r>
              <a:rPr lang="de-DE" dirty="0"/>
              <a:t>	Prüfung: Klausur oder mündliche Prüfung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166910" y="2786059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Proseminar:</a:t>
            </a:r>
          </a:p>
          <a:p>
            <a:r>
              <a:rPr lang="de-DE" dirty="0"/>
              <a:t>	Prüfung: Klausur, mündliche Prüfung oder Hausarbeit</a:t>
            </a:r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571480"/>
          </a:xfrm>
        </p:spPr>
        <p:txBody>
          <a:bodyPr/>
          <a:lstStyle/>
          <a:p>
            <a:pPr algn="l"/>
            <a:r>
              <a:rPr lang="de-DE" sz="2000" dirty="0"/>
              <a:t>   Geschichte L2/3/5/BBB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1EC6107B-55B3-7A46-AE90-60F5A85D9007}"/>
              </a:ext>
            </a:extLst>
          </p:cNvPr>
          <p:cNvSpPr/>
          <p:nvPr/>
        </p:nvSpPr>
        <p:spPr>
          <a:xfrm>
            <a:off x="1346886" y="4695568"/>
            <a:ext cx="8815474" cy="18411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1524000" y="500042"/>
            <a:ext cx="9144000" cy="14287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1881158" y="1214422"/>
            <a:ext cx="5786478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Historische Grundlagen:  Mittelalterliche Geschichte (WP/P)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166910" y="1928803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Vorlesung </a:t>
            </a:r>
          </a:p>
          <a:p>
            <a:r>
              <a:rPr lang="de-DE" dirty="0"/>
              <a:t>	Prüfung: Klausur oder mündliche Prüfung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166910" y="2786059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Proseminar:</a:t>
            </a:r>
          </a:p>
          <a:p>
            <a:r>
              <a:rPr lang="de-DE" dirty="0"/>
              <a:t>	Prüfung: Hausarbeit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166910" y="3639926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Übung: Quellenkunde</a:t>
            </a:r>
          </a:p>
          <a:p>
            <a:r>
              <a:rPr lang="de-DE" dirty="0"/>
              <a:t>	Prüfung: Klausur </a:t>
            </a: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1524000" y="154993"/>
            <a:ext cx="9144000" cy="416486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de-DE" sz="2000" dirty="0"/>
              <a:t> Geschichte L2/3/5/BBB</a:t>
            </a:r>
            <a:endParaRPr lang="de-DE" sz="2000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3648122" y="5177480"/>
            <a:ext cx="4602049" cy="14668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/>
              <a:t> </a:t>
            </a:r>
          </a:p>
          <a:p>
            <a:r>
              <a:rPr lang="de-DE" dirty="0"/>
              <a:t>Wenn Lateinkenntnisse erst im Studium erworben werden, sollte das Grundlagenmodul „Mittelalter“ erst danach begonnen werden! </a:t>
            </a:r>
          </a:p>
          <a:p>
            <a:endParaRPr lang="de-DE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C753C8F-0D98-6749-A77A-8C9239A1CFCB}"/>
              </a:ext>
            </a:extLst>
          </p:cNvPr>
          <p:cNvSpPr/>
          <p:nvPr/>
        </p:nvSpPr>
        <p:spPr>
          <a:xfrm>
            <a:off x="370703" y="4695567"/>
            <a:ext cx="2557848" cy="85386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accent1">
                    <a:lumMod val="75000"/>
                  </a:schemeClr>
                </a:solidFill>
              </a:rPr>
              <a:t>L 3</a:t>
            </a:r>
            <a:r>
              <a:rPr lang="de-DE" dirty="0"/>
              <a:t> 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36638D91-859D-EB48-A996-DE106A184A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323300" y="4672711"/>
            <a:ext cx="1324822" cy="11603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524000" y="500042"/>
            <a:ext cx="9144000" cy="14287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952596" y="1214422"/>
            <a:ext cx="5786478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Historische Grundlagen: Neuere/Neueste Geschichte (P)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2166910" y="1928803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Vorlesung </a:t>
            </a:r>
          </a:p>
          <a:p>
            <a:r>
              <a:rPr lang="de-DE" dirty="0"/>
              <a:t>	Prüfung: Klausur oder mündliche Prüfung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166910" y="2786059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Proseminar:</a:t>
            </a:r>
          </a:p>
          <a:p>
            <a:r>
              <a:rPr lang="de-DE" dirty="0"/>
              <a:t>	Prüfung: Hausarbeit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166910" y="3639926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Übung: Quellenkunde</a:t>
            </a:r>
          </a:p>
          <a:p>
            <a:r>
              <a:rPr lang="de-DE" dirty="0"/>
              <a:t>	Prüfung: Hausarbeit</a:t>
            </a: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1524000" y="154992"/>
            <a:ext cx="9144000" cy="416487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de-DE" sz="2000" dirty="0">
                <a:latin typeface="+mj-lt"/>
                <a:ea typeface="+mj-ea"/>
                <a:cs typeface="+mj-cs"/>
              </a:rPr>
              <a:t>   </a:t>
            </a:r>
            <a:r>
              <a:rPr lang="de-DE" sz="2000" dirty="0"/>
              <a:t> Geschichte L2/3/5/BBB</a:t>
            </a:r>
            <a:endParaRPr lang="de-DE" sz="20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524000" y="500042"/>
            <a:ext cx="9144000" cy="14287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1952596" y="1214422"/>
            <a:ext cx="5786478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Modul: Theorie und Methode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166910" y="1928803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Übung:</a:t>
            </a:r>
          </a:p>
          <a:p>
            <a:r>
              <a:rPr lang="de-DE" dirty="0"/>
              <a:t>	Prüfung: Essay, Rezension oder Referat mit Ausarbeitung</a:t>
            </a:r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571480"/>
          </a:xfrm>
        </p:spPr>
        <p:txBody>
          <a:bodyPr/>
          <a:lstStyle/>
          <a:p>
            <a:pPr algn="l"/>
            <a:r>
              <a:rPr lang="de-DE" sz="2000" dirty="0"/>
              <a:t>    Geschichte L2/3/5/BBB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937298" y="3980329"/>
            <a:ext cx="4462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Nicht im ersten Semester belegen 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EEBD369-305A-3949-9D2B-A61B05DD9A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736698" y="3685902"/>
            <a:ext cx="942431" cy="94243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524000" y="500042"/>
            <a:ext cx="9144000" cy="14287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1952596" y="1214422"/>
            <a:ext cx="578647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ysClr val="windowText" lastClr="000000"/>
                </a:solidFill>
              </a:rPr>
              <a:t>Theorie 1: Didaktik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166910" y="1928803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Vorlesung: Grundlagen der Geschichtsdidaktik</a:t>
            </a:r>
          </a:p>
          <a:p>
            <a:r>
              <a:rPr lang="de-DE" dirty="0"/>
              <a:t>	Prüfung: Anwesenheit/Erledigung von mehreren Hausaufgaben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166910" y="2786059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Proseminar: Einführung in die Geschichtsdidaktik</a:t>
            </a:r>
          </a:p>
          <a:p>
            <a:r>
              <a:rPr lang="de-DE" dirty="0"/>
              <a:t>	Prüfung: Klausur</a:t>
            </a:r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571480"/>
          </a:xfrm>
        </p:spPr>
        <p:txBody>
          <a:bodyPr/>
          <a:lstStyle/>
          <a:p>
            <a:pPr algn="l"/>
            <a:r>
              <a:rPr lang="de-DE" sz="2000" dirty="0"/>
              <a:t>    Geschichte L2/3/5/BBB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646842" y="4221088"/>
            <a:ext cx="5185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Vorlesung und Proseminar ergänzen sich, müssen aber nicht notwendig im gleichen Semester studiert werden. 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8FA9DBE8-DEDF-BE4B-AA2B-701033C64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438759" y="4201987"/>
            <a:ext cx="942431" cy="94243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524000" y="500042"/>
            <a:ext cx="9144000" cy="14287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1952596" y="1214422"/>
            <a:ext cx="5786478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Pragmatik I: Didaktik und Fachwissenschaft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166910" y="1928803"/>
            <a:ext cx="721523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Proseminar: Historische Exkursion</a:t>
            </a:r>
          </a:p>
          <a:p>
            <a:r>
              <a:rPr lang="de-DE" dirty="0"/>
              <a:t>	Prüfung: Referat und Ausarbeitung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166910" y="2786058"/>
            <a:ext cx="7215238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Proseminar: Projektunterricht oder fächerverbindendes Lernen</a:t>
            </a:r>
          </a:p>
          <a:p>
            <a:r>
              <a:rPr lang="de-DE" dirty="0"/>
              <a:t>	Prüfung: Ausarbeitung und Reflexion eines Lehr-Lernszenarios 	oder Projektpräsentation mit Reflexion</a:t>
            </a:r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571480"/>
          </a:xfrm>
        </p:spPr>
        <p:txBody>
          <a:bodyPr/>
          <a:lstStyle/>
          <a:p>
            <a:pPr algn="l"/>
            <a:r>
              <a:rPr lang="de-DE" sz="2000" dirty="0"/>
              <a:t>    Geschichte L2/3/5/BBB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3CDA59CB-6514-E24E-8869-B5D495FBCF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511554" y="4320934"/>
            <a:ext cx="1324822" cy="1160324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D79F548E-58AE-5F44-826E-CD4C20031DC4}"/>
              </a:ext>
            </a:extLst>
          </p:cNvPr>
          <p:cNvSpPr txBox="1"/>
          <p:nvPr/>
        </p:nvSpPr>
        <p:spPr>
          <a:xfrm>
            <a:off x="3657601" y="4972534"/>
            <a:ext cx="588692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de-DE" dirty="0"/>
              <a:t>Voraussetzung für die Teilnahme an diesem Modul ist das Proseminar ‚Einführung in die Geschichtsdidaktik‘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/>
          <p:nvPr/>
        </p:nvSpPr>
        <p:spPr bwMode="auto">
          <a:xfrm>
            <a:off x="1524000" y="500042"/>
            <a:ext cx="9144000" cy="14287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 bwMode="auto">
          <a:xfrm>
            <a:off x="1524000" y="0"/>
            <a:ext cx="9144000" cy="571480"/>
          </a:xfrm>
        </p:spPr>
        <p:txBody>
          <a:bodyPr/>
          <a:lstStyle/>
          <a:p>
            <a:pPr algn="l">
              <a:defRPr/>
            </a:pPr>
            <a:r>
              <a:rPr lang="de-DE" sz="2000" dirty="0"/>
              <a:t>   Geschichte L2/L5					Studienverlaufsplan</a:t>
            </a:r>
            <a:endParaRPr dirty="0"/>
          </a:p>
        </p:txBody>
      </p:sp>
      <p:pic>
        <p:nvPicPr>
          <p:cNvPr id="7" name="Grafik 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449366" y="1445741"/>
            <a:ext cx="2553651" cy="2236573"/>
          </a:xfrm>
          <a:prstGeom prst="rect">
            <a:avLst/>
          </a:prstGeom>
        </p:spPr>
      </p:pic>
      <p:sp>
        <p:nvSpPr>
          <p:cNvPr id="8" name="Textfeld 3"/>
          <p:cNvSpPr>
            <a:spLocks/>
          </p:cNvSpPr>
          <p:nvPr/>
        </p:nvSpPr>
        <p:spPr bwMode="auto">
          <a:xfrm>
            <a:off x="1524000" y="4226011"/>
            <a:ext cx="33680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Bitte nutzen Sie diese Ansicht! </a:t>
            </a:r>
          </a:p>
          <a:p>
            <a:pPr>
              <a:defRPr/>
            </a:pPr>
            <a:r>
              <a:rPr lang="de-DE" dirty="0"/>
              <a:t>Beachten Sie, dass der Studienverlaufsplan nur der Orientierung dient, Sie müssen für jedes Semester eine Auswahl treffen!!! </a:t>
            </a:r>
          </a:p>
        </p:txBody>
      </p:sp>
      <p:pic>
        <p:nvPicPr>
          <p:cNvPr id="10" name="Grafik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892039" y="967769"/>
            <a:ext cx="5833819" cy="696279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/>
          <p:nvPr/>
        </p:nvSpPr>
        <p:spPr bwMode="auto">
          <a:xfrm>
            <a:off x="1524000" y="500042"/>
            <a:ext cx="9144000" cy="14287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 bwMode="auto">
          <a:xfrm>
            <a:off x="1524000" y="0"/>
            <a:ext cx="9144000" cy="571480"/>
          </a:xfrm>
        </p:spPr>
        <p:txBody>
          <a:bodyPr/>
          <a:lstStyle/>
          <a:p>
            <a:pPr algn="l">
              <a:defRPr/>
            </a:pPr>
            <a:r>
              <a:rPr lang="de-DE" sz="2000" dirty="0"/>
              <a:t>   Geschichte L3/BBB					Studienverlaufsplan</a:t>
            </a:r>
            <a:endParaRPr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115348"/>
              </p:ext>
            </p:extLst>
          </p:nvPr>
        </p:nvGraphicFramePr>
        <p:xfrm>
          <a:off x="4872789" y="794085"/>
          <a:ext cx="5233737" cy="5281860"/>
        </p:xfrm>
        <a:graphic>
          <a:graphicData uri="http://schemas.openxmlformats.org/drawingml/2006/table">
            <a:tbl>
              <a:tblPr/>
              <a:tblGrid>
                <a:gridCol w="376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6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7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6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97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6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83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597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4399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20504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LP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1.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2.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3.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4.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5.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6.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7.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8.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27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02: Theorie I Didaktik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9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VL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PS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27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03: Pragmatik I Didaktik und Fachwissenschaft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9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PS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PS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27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  <a:beve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04: Grundlagenmodul – Alte Geschichte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6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VL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PS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082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05b: Grundlagenmodul – Mittelalter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9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VL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PS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Ü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082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06b Grundlagenmodul – Neuere Geschichte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9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VL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PS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Ü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4638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Modul: Theorie und Methode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3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Ü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27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WP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10a: Theorie des Historischen Lehrens und Lernens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9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HS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OS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27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WP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10b: Manifestationen der Geschichtskultur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9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HS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OS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813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i="1" dirty="0">
                          <a:latin typeface="Garamond"/>
                          <a:ea typeface="Garamond"/>
                          <a:cs typeface="Times New Roman"/>
                        </a:rPr>
                        <a:t>WP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07b: Vertiefungsmodul Alte Geschichte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10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VL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  <a:bevel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HS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13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i="1" dirty="0">
                          <a:latin typeface="Garamond"/>
                          <a:ea typeface="Garamond"/>
                          <a:cs typeface="Times New Roman"/>
                        </a:rPr>
                        <a:t>WP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08b: Vertiefungsmodul Mittelalterliche Geschichte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10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VL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HS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13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09b –Vertiefungsmodul Neuere und Neueste Geschichte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10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VL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HS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813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i="1" dirty="0">
                          <a:latin typeface="Garamond"/>
                          <a:ea typeface="Garamond"/>
                          <a:cs typeface="Times New Roman"/>
                        </a:rPr>
                        <a:t>WP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07b: Vertiefungsmodul Alte Geschichte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10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VL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HS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13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i="1" dirty="0">
                          <a:latin typeface="Garamond"/>
                          <a:ea typeface="Garamond"/>
                          <a:cs typeface="Times New Roman"/>
                        </a:rPr>
                        <a:t>WP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08b: Vertiefungsmodul Mittelalterliche Geschichte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10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VL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HS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813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i="1" dirty="0">
                          <a:latin typeface="Garamond"/>
                          <a:ea typeface="Garamond"/>
                          <a:cs typeface="Times New Roman"/>
                        </a:rPr>
                        <a:t>WP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09b –Vertiefungsmodul Neuere und Neueste Geschichte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10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VL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HS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9276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WP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12a: Schulpraktische Studien – Fachdidaktisches Blockpraktikum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12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SP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64082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WP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noFill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Modul 12b: Schulpraktische Studien – Projektpraktikum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12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noFill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  <a:bevel/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SP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600" dirty="0">
                          <a:latin typeface="Garamond"/>
                          <a:ea typeface="Garamond"/>
                          <a:cs typeface="Times New Roman"/>
                        </a:rPr>
                        <a:t>S</a:t>
                      </a:r>
                      <a:endParaRPr lang="de-DE" sz="7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  <a:defRPr/>
                      </a:pPr>
                      <a:endParaRPr lang="de-DE" sz="600" dirty="0">
                        <a:latin typeface="Garamond"/>
                        <a:ea typeface="Garamond"/>
                        <a:cs typeface="Times New Roman"/>
                      </a:endParaRPr>
                    </a:p>
                  </a:txBody>
                  <a:tcPr marL="38340" marR="3834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pic>
        <p:nvPicPr>
          <p:cNvPr id="7" name="Grafik 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508630" y="1248033"/>
            <a:ext cx="2490162" cy="2180968"/>
          </a:xfrm>
          <a:prstGeom prst="rect">
            <a:avLst/>
          </a:prstGeom>
        </p:spPr>
      </p:pic>
      <p:sp>
        <p:nvSpPr>
          <p:cNvPr id="8" name="Textfeld 12"/>
          <p:cNvSpPr/>
          <p:nvPr/>
        </p:nvSpPr>
        <p:spPr bwMode="auto">
          <a:xfrm>
            <a:off x="1359244" y="4015946"/>
            <a:ext cx="30246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Bitte nutzen Sie diese Ansicht! </a:t>
            </a:r>
          </a:p>
          <a:p>
            <a:pPr>
              <a:defRPr/>
            </a:pPr>
            <a:r>
              <a:rPr lang="de-DE" dirty="0"/>
              <a:t>Beachten Sie, dass der Studienverlaufsplan nur der Orientierung dient, Sie müssen für jedes Semester eine Auswahl treffen!!! </a:t>
            </a:r>
          </a:p>
          <a:p>
            <a:pPr>
              <a:defRPr/>
            </a:pPr>
            <a:endParaRPr lang="de-DE" dirty="0"/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8AEF5EE-1A52-B041-8966-6AFFD36A9171}"/>
              </a:ext>
            </a:extLst>
          </p:cNvPr>
          <p:cNvCxnSpPr/>
          <p:nvPr/>
        </p:nvCxnSpPr>
        <p:spPr>
          <a:xfrm flipV="1">
            <a:off x="5203371" y="6047271"/>
            <a:ext cx="2536372" cy="286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70A2EB27-301D-1942-8CF9-8225DE4A93D3}"/>
              </a:ext>
            </a:extLst>
          </p:cNvPr>
          <p:cNvCxnSpPr>
            <a:cxnSpLocks/>
          </p:cNvCxnSpPr>
          <p:nvPr/>
        </p:nvCxnSpPr>
        <p:spPr>
          <a:xfrm>
            <a:off x="5203371" y="5584371"/>
            <a:ext cx="25363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AF855A02-C65C-3F4E-8DD2-61D1D682C418}"/>
              </a:ext>
            </a:extLst>
          </p:cNvPr>
          <p:cNvCxnSpPr>
            <a:cxnSpLocks/>
          </p:cNvCxnSpPr>
          <p:nvPr/>
        </p:nvCxnSpPr>
        <p:spPr>
          <a:xfrm>
            <a:off x="5203371" y="5584371"/>
            <a:ext cx="0" cy="4915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id="{E9177D11-E62F-E543-A7CF-FABCD6CD4D7E}"/>
              </a:ext>
            </a:extLst>
          </p:cNvPr>
          <p:cNvCxnSpPr/>
          <p:nvPr/>
        </p:nvCxnSpPr>
        <p:spPr>
          <a:xfrm>
            <a:off x="7663543" y="5584371"/>
            <a:ext cx="0" cy="4915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08732" y="194526"/>
            <a:ext cx="8563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524001" y="3655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67609" y="1834231"/>
            <a:ext cx="684150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42900" indent="-342900">
              <a:buFontTx/>
              <a:buChar char="•"/>
              <a:tabLst>
                <a:tab pos="457200" algn="l"/>
              </a:tabLst>
            </a:pPr>
            <a:r>
              <a:rPr lang="de-DE" b="1" dirty="0"/>
              <a:t>FlexNow: prüfungsrechtlich verbindliche Anmeldung</a:t>
            </a:r>
            <a:endParaRPr lang="de-DE" dirty="0"/>
          </a:p>
          <a:p>
            <a:pPr marL="342900" indent="-342900">
              <a:buFontTx/>
              <a:buChar char="•"/>
              <a:tabLst>
                <a:tab pos="457200" algn="l"/>
              </a:tabLst>
            </a:pPr>
            <a:endParaRPr lang="de-DE" b="1" dirty="0"/>
          </a:p>
          <a:p>
            <a:pPr marL="342900" indent="-342900">
              <a:buFontTx/>
              <a:buChar char="•"/>
              <a:tabLst>
                <a:tab pos="457200" algn="l"/>
              </a:tabLst>
            </a:pPr>
            <a:r>
              <a:rPr lang="de-DE" b="1" dirty="0"/>
              <a:t>Stud.IP: Kommunikationsplattform für die Arbeit während des Semesters; Anmeldung dringend erforderlich!</a:t>
            </a:r>
          </a:p>
          <a:p>
            <a:pPr marL="342900" indent="-342900">
              <a:buFontTx/>
              <a:buChar char="•"/>
              <a:tabLst>
                <a:tab pos="457200" algn="l"/>
              </a:tabLst>
            </a:pPr>
            <a:endParaRPr lang="de-DE" b="1" dirty="0"/>
          </a:p>
          <a:p>
            <a:pPr marL="342900" indent="-342900">
              <a:buFontTx/>
              <a:buChar char="•"/>
              <a:tabLst>
                <a:tab pos="457200" algn="l"/>
              </a:tabLst>
            </a:pPr>
            <a:r>
              <a:rPr lang="de-DE" b="1" dirty="0"/>
              <a:t>WICHTIG: 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de-DE" b="1" dirty="0"/>
              <a:t>Die Anmeldung in FlexNow ist eine Anmeldung zur Prüfung!</a:t>
            </a:r>
          </a:p>
          <a:p>
            <a:pPr marL="800100" lvl="1" indent="-342900">
              <a:buFont typeface="Wingdings" charset="2"/>
              <a:buChar char="Ø"/>
              <a:tabLst>
                <a:tab pos="457200" algn="l"/>
              </a:tabLst>
            </a:pPr>
            <a:r>
              <a:rPr lang="de-DE" b="1" dirty="0"/>
              <a:t>Wenn Sie nicht in FlexNow angemeldet sind, können Sie die Veranstaltung nicht mit einem Leistungsnachweis abschließen. </a:t>
            </a:r>
          </a:p>
          <a:p>
            <a:pPr marL="800100" lvl="1" indent="-342900">
              <a:buFont typeface="Wingdings" charset="2"/>
              <a:buChar char="Ø"/>
              <a:tabLst>
                <a:tab pos="457200" algn="l"/>
              </a:tabLst>
            </a:pPr>
            <a:r>
              <a:rPr lang="de-DE" b="1" dirty="0"/>
              <a:t>Wenn Sie ein Seminar im Verlauf des Semesters aufgeben, unbedingt abmelden, sonst sind Sie durchgefallen! 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2135188" y="1266796"/>
            <a:ext cx="83899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de-DE" sz="2000" b="1" dirty="0"/>
              <a:t>Wo melde ich mich an? </a:t>
            </a:r>
          </a:p>
        </p:txBody>
      </p:sp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08732" y="188347"/>
            <a:ext cx="8563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1" y="3655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957389" y="1098263"/>
            <a:ext cx="7451726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800100" lvl="1" indent="-342900">
              <a:defRPr/>
            </a:pPr>
            <a:endParaRPr lang="de-DE" b="1" dirty="0"/>
          </a:p>
          <a:p>
            <a:pPr marL="800100" lvl="1" indent="-342900">
              <a:defRPr/>
            </a:pPr>
            <a:endParaRPr lang="de-DE" b="1" dirty="0"/>
          </a:p>
          <a:p>
            <a:pPr marL="800100" lvl="1" indent="-342900">
              <a:defRPr/>
            </a:pPr>
            <a:endParaRPr lang="de-DE" b="1" dirty="0"/>
          </a:p>
          <a:p>
            <a:pPr marL="800100" lvl="1" indent="-342900">
              <a:defRPr/>
            </a:pPr>
            <a:r>
              <a:rPr lang="de-DE" b="1" dirty="0"/>
              <a:t>Grundsätzlich sind alle formalen Sprachanforderungen durch das Abitur abgedeckt </a:t>
            </a:r>
          </a:p>
          <a:p>
            <a:pPr marL="800100" lvl="1" indent="-342900">
              <a:defRPr/>
            </a:pPr>
            <a:r>
              <a:rPr lang="de-DE" dirty="0"/>
              <a:t>	(Sollten Sie ohne Abitur den Hochschulzugang bekommen haben, wenden Sie sich bitte an einen der Studien-Fachberater )</a:t>
            </a:r>
          </a:p>
          <a:p>
            <a:pPr marL="800100" lvl="1" indent="-342900">
              <a:defRPr/>
            </a:pPr>
            <a:endParaRPr lang="de-DE" dirty="0"/>
          </a:p>
          <a:p>
            <a:pPr marL="1257300" lvl="2" indent="-342900">
              <a:buFontTx/>
              <a:buChar char="•"/>
              <a:defRPr/>
            </a:pPr>
            <a:r>
              <a:rPr lang="de-DE" dirty="0"/>
              <a:t>In allen Seminaren können englischsprachige Texte vorkommen, je nach Thema auch französischsprachige</a:t>
            </a:r>
          </a:p>
          <a:p>
            <a:pPr lvl="2">
              <a:defRPr/>
            </a:pPr>
            <a:endParaRPr dirty="0"/>
          </a:p>
          <a:p>
            <a:pPr marL="1257300" lvl="2" indent="-342900">
              <a:buFontTx/>
              <a:buChar char="•"/>
              <a:defRPr/>
            </a:pPr>
            <a:r>
              <a:rPr lang="de-DE" dirty="0"/>
              <a:t>In den Seminaren zur Osteuropäischen Geschichte sind Kenntnisse in den slawischen Sprachen gern gesehen, aber keine Teilnahmevoraussetzung </a:t>
            </a:r>
            <a:endParaRPr dirty="0"/>
          </a:p>
          <a:p>
            <a:pPr marL="1257300" lvl="2" indent="-342900">
              <a:buFontTx/>
              <a:buChar char="•"/>
              <a:defRPr/>
            </a:pPr>
            <a:endParaRPr lang="de-DE" dirty="0"/>
          </a:p>
          <a:p>
            <a:pPr marL="1257300" lvl="2" indent="-342900">
              <a:buFontTx/>
              <a:buChar char="•"/>
              <a:defRPr/>
            </a:pPr>
            <a:endParaRPr lang="de-DE" dirty="0"/>
          </a:p>
          <a:p>
            <a:pPr lvl="2">
              <a:defRPr/>
            </a:pPr>
            <a:endParaRPr lang="de-DE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135188" y="1266796"/>
            <a:ext cx="83899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de-DE" sz="2000" b="1" dirty="0"/>
              <a:t>Welche Sprachanforderungen gibt es für Geschichte L2/L5?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:w="http://schemas.openxmlformats.org/wordprocessingml/2006/main" xmlns:m="http://schemas.openxmlformats.org/officeDocument/2006/math"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74825" y="169864"/>
            <a:ext cx="849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524001" y="3655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774825" y="1173200"/>
            <a:ext cx="763429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42900" indent="-342900">
              <a:buFontTx/>
              <a:buChar char="•"/>
              <a:tabLst>
                <a:tab pos="457200" algn="l"/>
              </a:tabLst>
            </a:pPr>
            <a:endParaRPr lang="de-DE" b="1" dirty="0"/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endParaRPr lang="de-DE" b="1" dirty="0"/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r>
              <a:rPr lang="de-DE" b="1" dirty="0"/>
              <a:t>Das Historische Institut</a:t>
            </a:r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endParaRPr lang="de-DE" b="1" dirty="0"/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r>
              <a:rPr lang="de-DE" b="1" dirty="0"/>
              <a:t>Die zwei Standbeine der Geschichtslehrkraft: Fachwissenschaft und Fachdidaktik (Überblick über den Studienverlauf im Lehramtsstudium)</a:t>
            </a:r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endParaRPr lang="de-DE" b="1" dirty="0"/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r>
              <a:rPr lang="de-DE" b="1" dirty="0"/>
              <a:t>Wie wähle ich Veranstaltungen aus? </a:t>
            </a:r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endParaRPr lang="de-DE" b="1" dirty="0"/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r>
              <a:rPr lang="de-DE" b="1" dirty="0"/>
              <a:t>Planung des ersten Studienjahres im Kontext der ersten vier Semester </a:t>
            </a:r>
          </a:p>
          <a:p>
            <a:pPr>
              <a:tabLst>
                <a:tab pos="358775" algn="l"/>
                <a:tab pos="536575" algn="l"/>
              </a:tabLst>
            </a:pPr>
            <a:endParaRPr lang="de-DE" b="1" dirty="0"/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r>
              <a:rPr lang="de-DE" b="1" dirty="0"/>
              <a:t>Sprachanforderungen</a:t>
            </a:r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endParaRPr lang="de-DE" b="1" dirty="0"/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r>
              <a:rPr lang="de-DE" b="1" dirty="0"/>
              <a:t>Weitere Beratungs-, Informationsmöglichkeiten sowie besondere Angebote in diesem Semester </a:t>
            </a:r>
          </a:p>
          <a:p>
            <a:pPr marL="358775" indent="-358775">
              <a:tabLst>
                <a:tab pos="358775" algn="l"/>
                <a:tab pos="536575" algn="l"/>
              </a:tabLst>
            </a:pPr>
            <a:endParaRPr lang="de-DE" b="1" dirty="0"/>
          </a:p>
          <a:p>
            <a:pPr marL="358775" indent="-358775">
              <a:buFontTx/>
              <a:buChar char="•"/>
              <a:tabLst>
                <a:tab pos="358775" algn="l"/>
                <a:tab pos="536575" algn="l"/>
              </a:tabLst>
            </a:pPr>
            <a:r>
              <a:rPr lang="de-DE" b="1" dirty="0"/>
              <a:t>Direkte Fragemöglichkeiten (zuvor jederzeit über den Chat) 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1774825" y="1030018"/>
            <a:ext cx="70574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de-DE" sz="2000" b="1" dirty="0"/>
              <a:t>Ablauf und Inhalte des Vortrags</a:t>
            </a: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74825" y="168247"/>
            <a:ext cx="8497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1" y="3655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590800" y="1563940"/>
            <a:ext cx="681269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>
              <a:buFontTx/>
              <a:buChar char="•"/>
              <a:defRPr/>
            </a:pPr>
            <a:r>
              <a:rPr lang="de-DE" b="1" dirty="0"/>
              <a:t>zwei Fremdsprachen </a:t>
            </a:r>
            <a:r>
              <a:rPr lang="de-DE" dirty="0"/>
              <a:t>(ist mit dem Abitur abgedeckt; sollten Sie ohne Abitur den Hochschulzugang erworben haben, wenden Sie sich an einen Studien-Fachberater) </a:t>
            </a:r>
            <a:endParaRPr lang="de-DE" b="1" dirty="0"/>
          </a:p>
          <a:p>
            <a:pPr marL="342900" indent="-342900">
              <a:buFontTx/>
              <a:buChar char="•"/>
              <a:defRPr/>
            </a:pPr>
            <a:r>
              <a:rPr lang="de-DE" b="1" dirty="0"/>
              <a:t>Latinum bzw. Lateinkenntnisse im Umfang der Lateinkurse I und II der JLU</a:t>
            </a:r>
            <a:endParaRPr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135188" y="1266796"/>
            <a:ext cx="83899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de-DE" sz="2000" b="1" dirty="0"/>
              <a:t>Welche Sprachanforderungen gibt es für Geschichte L3/BBB?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:w="http://schemas.openxmlformats.org/wordprocessingml/2006/main" xmlns:m="http://schemas.openxmlformats.org/officeDocument/2006/math" xmlns="">
      <p:transition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74825" y="168247"/>
            <a:ext cx="8497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1" y="3655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471351" y="3244740"/>
            <a:ext cx="7396304" cy="2308324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>
              <a:buFontTx/>
              <a:buChar char="•"/>
              <a:defRPr/>
            </a:pPr>
            <a:r>
              <a:rPr lang="de-DE" dirty="0"/>
              <a:t>Lateinkenntnisse gelten als </a:t>
            </a:r>
            <a:r>
              <a:rPr lang="de-DE" i="1" dirty="0"/>
              <a:t>Studienvoraussetzun</a:t>
            </a:r>
            <a:r>
              <a:rPr lang="de-DE" dirty="0"/>
              <a:t>g. Deshalb ist es wichtig, dass Sie sich zu Beginn Ihres Studiums auf das Nachholen dieser Sprachkenntnisse konzentrieren, denn ohne Lateinkenntnisse können Sie Ihr Studium nicht fortsetzen.</a:t>
            </a:r>
          </a:p>
          <a:p>
            <a:pPr>
              <a:defRPr/>
            </a:pPr>
            <a:endParaRPr dirty="0"/>
          </a:p>
          <a:p>
            <a:pPr marL="342900" indent="-342900">
              <a:buFontTx/>
              <a:buChar char="•"/>
              <a:defRPr/>
            </a:pPr>
            <a:r>
              <a:rPr lang="de-DE" dirty="0"/>
              <a:t>Tipp: Gehen Sie dennoch in eine oder zwei Veranstaltungen in Geschichte, um die Motivation nicht zu verlieren und zu prüfen, ob das Ihr Fach ist! </a:t>
            </a:r>
            <a:endParaRPr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98D73FD1-EE8D-CB40-B287-79B1DC173A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613640" y="4610633"/>
            <a:ext cx="942431" cy="942431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64195926-B0F8-0B44-8C01-92515E5F14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259765" y="3444667"/>
            <a:ext cx="1324822" cy="1160324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D98F3420-A7D5-F54D-9F14-93FBF90E222E}"/>
              </a:ext>
            </a:extLst>
          </p:cNvPr>
          <p:cNvSpPr txBox="1"/>
          <p:nvPr/>
        </p:nvSpPr>
        <p:spPr>
          <a:xfrm>
            <a:off x="1774826" y="1134119"/>
            <a:ext cx="67680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b="1" dirty="0"/>
              <a:t>Für diejenigen, die kein Latinum in der Schule erworben haben, gilt: </a:t>
            </a:r>
            <a:endParaRPr lang="de-DE" dirty="0"/>
          </a:p>
          <a:p>
            <a:pPr marL="342900" indent="-342900">
              <a:buFontTx/>
              <a:buChar char="•"/>
              <a:defRPr/>
            </a:pPr>
            <a:r>
              <a:rPr lang="de-DE" dirty="0"/>
              <a:t>Sie müssen Lateinkenntnisse im Umfang der Lateinkurse der JLU erwerben:</a:t>
            </a:r>
          </a:p>
          <a:p>
            <a:pPr marL="1257300" lvl="2" indent="-342900">
              <a:buFontTx/>
              <a:buChar char="•"/>
              <a:defRPr/>
            </a:pPr>
            <a:r>
              <a:rPr lang="de-DE" dirty="0"/>
              <a:t>„Latein I“ bis zum 2. Semester  </a:t>
            </a:r>
          </a:p>
          <a:p>
            <a:pPr marL="1257300" lvl="2" indent="-342900">
              <a:buFontTx/>
              <a:buChar char="•"/>
              <a:defRPr/>
            </a:pPr>
            <a:r>
              <a:rPr lang="de-DE" dirty="0"/>
              <a:t>„Latein II“ spätestens bis zu den Vertiefungsmodulen Alte oder Mittelalterliche Geschichte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595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Untertitel 4"/>
          <p:cNvSpPr>
            <a:spLocks noGrp="1"/>
          </p:cNvSpPr>
          <p:nvPr>
            <p:ph type="subTitle" idx="1"/>
          </p:nvPr>
        </p:nvSpPr>
        <p:spPr bwMode="auto">
          <a:xfrm>
            <a:off x="2006600" y="1772816"/>
            <a:ext cx="8661400" cy="2888084"/>
          </a:xfrm>
        </p:spPr>
        <p:txBody>
          <a:bodyPr>
            <a:normAutofit/>
          </a:bodyPr>
          <a:lstStyle/>
          <a:p>
            <a:pPr lvl="1" algn="l">
              <a:lnSpc>
                <a:spcPct val="95000"/>
              </a:lnSpc>
              <a:defRPr/>
            </a:pPr>
            <a:r>
              <a:rPr lang="de-DE" sz="1600" b="1" dirty="0">
                <a:solidFill>
                  <a:schemeClr val="accent2">
                    <a:lumMod val="75000"/>
                  </a:schemeClr>
                </a:solidFill>
              </a:rPr>
              <a:t>Fachwissenschaft: Prof. Dr. Hans-Jürgen Bömelburg</a:t>
            </a:r>
            <a:endParaRPr sz="1600" dirty="0"/>
          </a:p>
          <a:p>
            <a:pPr lvl="2" algn="l">
              <a:lnSpc>
                <a:spcPct val="70000"/>
              </a:lnSpc>
              <a:defRPr/>
            </a:pPr>
            <a:r>
              <a:rPr lang="de-DE" sz="1400" dirty="0"/>
              <a:t>Beratungstermine nach Vereinbarung</a:t>
            </a:r>
            <a:endParaRPr sz="1400" dirty="0"/>
          </a:p>
          <a:p>
            <a:pPr lvl="2" algn="l">
              <a:lnSpc>
                <a:spcPct val="70000"/>
              </a:lnSpc>
              <a:defRPr/>
            </a:pPr>
            <a:r>
              <a:rPr lang="de-DE" sz="1400" dirty="0"/>
              <a:t>Tel.: 0641/ 99-28020</a:t>
            </a:r>
            <a:endParaRPr sz="1400" dirty="0"/>
          </a:p>
          <a:p>
            <a:pPr lvl="2" algn="l">
              <a:lnSpc>
                <a:spcPct val="70000"/>
              </a:lnSpc>
              <a:defRPr/>
            </a:pPr>
            <a:r>
              <a:rPr lang="de-DE" sz="1400" dirty="0"/>
              <a:t>Email</a:t>
            </a:r>
            <a:r>
              <a:rPr lang="de-DE" sz="1400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de-DE" sz="1400" u="sng" dirty="0">
                <a:solidFill>
                  <a:schemeClr val="accent1">
                    <a:lumMod val="75000"/>
                  </a:schemeClr>
                </a:solidFill>
              </a:rPr>
              <a:t>Hans-Juergen.Boemelburg@geschichte.uni-giessen.de </a:t>
            </a:r>
            <a:endParaRPr sz="1400" u="sng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>
              <a:lnSpc>
                <a:spcPct val="70000"/>
              </a:lnSpc>
              <a:defRPr/>
            </a:pPr>
            <a:endParaRPr lang="de-DE" sz="1600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>
              <a:lnSpc>
                <a:spcPct val="70000"/>
              </a:lnSpc>
              <a:defRPr/>
            </a:pPr>
            <a:r>
              <a:rPr lang="de-DE" sz="1600" b="1" dirty="0">
                <a:solidFill>
                  <a:schemeClr val="accent2">
                    <a:lumMod val="75000"/>
                  </a:schemeClr>
                </a:solidFill>
              </a:rPr>
              <a:t>Fachdidaktik: Dr. Monika Rox-Helmer</a:t>
            </a:r>
            <a:endParaRPr sz="1600" dirty="0"/>
          </a:p>
          <a:p>
            <a:pPr lvl="2" algn="l">
              <a:lnSpc>
                <a:spcPct val="70000"/>
              </a:lnSpc>
              <a:defRPr/>
            </a:pPr>
            <a:r>
              <a:rPr lang="de-DE" sz="1400" dirty="0"/>
              <a:t>Sprechstunde regelmäßig: Mittwoch 13-15.00h (Tel.: 0641/99-28315); Anmeldung über Stud.IP </a:t>
            </a:r>
          </a:p>
          <a:p>
            <a:pPr lvl="2" algn="l">
              <a:lnSpc>
                <a:spcPct val="70000"/>
              </a:lnSpc>
              <a:defRPr/>
            </a:pPr>
            <a:r>
              <a:rPr lang="de-DE" sz="1400" dirty="0"/>
              <a:t>Email: </a:t>
            </a:r>
            <a:r>
              <a:rPr lang="de-DE" sz="1400" u="sng" dirty="0">
                <a:hlinkClick r:id="rId2"/>
              </a:rPr>
              <a:t>Monika.C.Rox-Helmer@geschichte.uni-giessen.de</a:t>
            </a:r>
            <a:endParaRPr lang="de-DE" sz="1400" dirty="0"/>
          </a:p>
          <a:p>
            <a:pPr lvl="2" algn="l">
              <a:lnSpc>
                <a:spcPct val="70000"/>
              </a:lnSpc>
              <a:defRPr/>
            </a:pPr>
            <a:endParaRPr lang="de-DE" sz="1400" dirty="0"/>
          </a:p>
          <a:p>
            <a:pPr lvl="2" algn="l">
              <a:lnSpc>
                <a:spcPct val="70000"/>
              </a:lnSpc>
              <a:defRPr/>
            </a:pPr>
            <a:r>
              <a:rPr lang="de-DE" sz="1600" b="1" dirty="0">
                <a:solidFill>
                  <a:schemeClr val="accent2">
                    <a:lumMod val="75000"/>
                  </a:schemeClr>
                </a:solidFill>
              </a:rPr>
              <a:t>Sprechstunde Studienanfänger:</a:t>
            </a:r>
          </a:p>
          <a:p>
            <a:pPr marL="1200150" lvl="2" indent="-285750" algn="l">
              <a:lnSpc>
                <a:spcPct val="70000"/>
              </a:lnSpc>
              <a:buFont typeface="Wingdings" pitchFamily="2" charset="2"/>
              <a:buChar char="Ø"/>
              <a:defRPr/>
            </a:pPr>
            <a:r>
              <a:rPr lang="de-DE" sz="1600" dirty="0"/>
              <a:t>Beratung auf dem Infomarkt der Studieneinführungswoche</a:t>
            </a:r>
          </a:p>
          <a:p>
            <a:pPr marL="1200150" lvl="2" indent="-285750" algn="l">
              <a:lnSpc>
                <a:spcPct val="70000"/>
              </a:lnSpc>
              <a:buFont typeface="Wingdings" pitchFamily="2" charset="2"/>
              <a:buChar char="Ø"/>
              <a:defRPr/>
            </a:pPr>
            <a:r>
              <a:rPr lang="de-DE" sz="1600" dirty="0"/>
              <a:t>Weitere Beratungstermine nach Vereinbarung per Mail </a:t>
            </a:r>
          </a:p>
          <a:p>
            <a:pPr lvl="2" algn="l">
              <a:lnSpc>
                <a:spcPct val="70000"/>
              </a:lnSpc>
              <a:defRPr/>
            </a:pPr>
            <a:endParaRPr lang="de-DE" sz="1400" dirty="0"/>
          </a:p>
          <a:p>
            <a:pPr lvl="1" algn="l">
              <a:lnSpc>
                <a:spcPct val="70000"/>
              </a:lnSpc>
              <a:defRPr/>
            </a:pPr>
            <a:r>
              <a:rPr lang="de-DE" sz="1600" dirty="0"/>
              <a:t>		</a:t>
            </a:r>
            <a:endParaRPr sz="1600" dirty="0"/>
          </a:p>
          <a:p>
            <a:pPr algn="l">
              <a:lnSpc>
                <a:spcPct val="70000"/>
              </a:lnSpc>
              <a:defRPr/>
            </a:pPr>
            <a:endParaRPr lang="de-DE" sz="19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74825" y="169864"/>
            <a:ext cx="849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1" y="3655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7" name="Titel 3"/>
          <p:cNvSpPr>
            <a:spLocks noGrp="1"/>
          </p:cNvSpPr>
          <p:nvPr>
            <p:ph type="ctrTitle"/>
          </p:nvPr>
        </p:nvSpPr>
        <p:spPr bwMode="auto">
          <a:xfrm>
            <a:off x="1900238" y="1122363"/>
            <a:ext cx="8767762" cy="466188"/>
          </a:xfrm>
        </p:spPr>
        <p:txBody>
          <a:bodyPr/>
          <a:lstStyle/>
          <a:p>
            <a:pPr algn="l">
              <a:defRPr/>
            </a:pPr>
            <a:r>
              <a:rPr lang="de-DE" sz="2000" b="1" dirty="0">
                <a:latin typeface="+mn-lt"/>
              </a:rPr>
              <a:t>Studienfachberatung</a:t>
            </a:r>
            <a:r>
              <a:rPr lang="de-DE" sz="2000" b="1" dirty="0"/>
              <a:t> </a:t>
            </a:r>
            <a:endParaRPr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04AFA0C-4959-5A4F-B91B-54A62F9DA657}"/>
              </a:ext>
            </a:extLst>
          </p:cNvPr>
          <p:cNvSpPr txBox="1"/>
          <p:nvPr/>
        </p:nvSpPr>
        <p:spPr>
          <a:xfrm>
            <a:off x="2006600" y="4914900"/>
            <a:ext cx="3873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Weitere Studienangelegenheiten</a:t>
            </a:r>
          </a:p>
          <a:p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EB17475-C8E7-8044-9097-8AACA1E0DDF7}"/>
              </a:ext>
            </a:extLst>
          </p:cNvPr>
          <p:cNvSpPr txBox="1"/>
          <p:nvPr/>
        </p:nvSpPr>
        <p:spPr>
          <a:xfrm>
            <a:off x="2463800" y="5318611"/>
            <a:ext cx="63881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chemeClr val="accent2">
                    <a:lumMod val="75000"/>
                  </a:schemeClr>
                </a:solidFill>
              </a:rPr>
              <a:t>Koordinatorin für Lehr- und Studienangelegenheiten: Sandra Hammamy</a:t>
            </a:r>
          </a:p>
          <a:p>
            <a:pPr lvl="1"/>
            <a:r>
              <a:rPr lang="de-DE" sz="1400" dirty="0"/>
              <a:t>Tel.: 0641-99-28005</a:t>
            </a:r>
          </a:p>
          <a:p>
            <a:pPr lvl="1"/>
            <a:r>
              <a:rPr lang="de-DE" sz="1400" dirty="0"/>
              <a:t>Email: sandra.hammamy@dekanat.fb04.uni-giessen.de</a:t>
            </a:r>
          </a:p>
          <a:p>
            <a:endParaRPr lang="de-DE" sz="14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24792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:w="http://schemas.openxmlformats.org/wordprocessingml/2006/main" xmlns:m="http://schemas.openxmlformats.org/officeDocument/2006/math" xmlns="">
      <p:transition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74825" y="169864"/>
            <a:ext cx="849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1" y="3655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7" name="Titel 3"/>
          <p:cNvSpPr>
            <a:spLocks noGrp="1"/>
          </p:cNvSpPr>
          <p:nvPr>
            <p:ph type="ctrTitle"/>
          </p:nvPr>
        </p:nvSpPr>
        <p:spPr bwMode="auto">
          <a:xfrm>
            <a:off x="1900238" y="1122363"/>
            <a:ext cx="8767762" cy="452120"/>
          </a:xfrm>
        </p:spPr>
        <p:txBody>
          <a:bodyPr/>
          <a:lstStyle/>
          <a:p>
            <a:pPr algn="l">
              <a:defRPr/>
            </a:pPr>
            <a:r>
              <a:rPr lang="de-DE" sz="2000" b="1" dirty="0">
                <a:latin typeface="+mn-lt"/>
              </a:rPr>
              <a:t>Weitere Informationsmöglichkeiten </a:t>
            </a:r>
            <a:endParaRPr dirty="0"/>
          </a:p>
        </p:txBody>
      </p:sp>
      <p:sp>
        <p:nvSpPr>
          <p:cNvPr id="8" name="Untertitel 4"/>
          <p:cNvSpPr>
            <a:spLocks noGrp="1"/>
          </p:cNvSpPr>
          <p:nvPr>
            <p:ph type="subTitle" idx="1"/>
          </p:nvPr>
        </p:nvSpPr>
        <p:spPr bwMode="auto">
          <a:xfrm>
            <a:off x="1900238" y="1842868"/>
            <a:ext cx="8767762" cy="4115020"/>
          </a:xfrm>
        </p:spPr>
        <p:txBody>
          <a:bodyPr/>
          <a:lstStyle/>
          <a:p>
            <a:pPr algn="l">
              <a:lnSpc>
                <a:spcPct val="70000"/>
              </a:lnSpc>
              <a:defRPr/>
            </a:pPr>
            <a:r>
              <a:rPr lang="de-DE" sz="2000" dirty="0"/>
              <a:t>Die Homepage des Historischen Instituts:</a:t>
            </a:r>
            <a:endParaRPr sz="1300" dirty="0"/>
          </a:p>
          <a:p>
            <a:pPr algn="l">
              <a:lnSpc>
                <a:spcPct val="70000"/>
              </a:lnSpc>
              <a:defRPr/>
            </a:pPr>
            <a:r>
              <a:rPr lang="de-DE" sz="1300" i="1" u="sng" dirty="0">
                <a:hlinkClick r:id="rId2"/>
              </a:rPr>
              <a:t>http://www.uni-giessen.de/fbz/fb04/institute/geschichte/</a:t>
            </a:r>
            <a:endParaRPr lang="de-DE" sz="1300" i="1" dirty="0"/>
          </a:p>
          <a:p>
            <a:pPr algn="l">
              <a:lnSpc>
                <a:spcPct val="70000"/>
              </a:lnSpc>
              <a:defRPr/>
            </a:pPr>
            <a:endParaRPr lang="de-DE" sz="1800" i="1" dirty="0"/>
          </a:p>
          <a:p>
            <a:pPr lvl="2" indent="-342900" algn="l">
              <a:lnSpc>
                <a:spcPct val="70000"/>
              </a:lnSpc>
              <a:buFont typeface="Symbol"/>
              <a:buChar char=""/>
              <a:defRPr/>
            </a:pPr>
            <a:r>
              <a:rPr lang="de-DE" sz="1800" dirty="0"/>
              <a:t>Informationen zum Studium: Studiengänge, Fachberatung, Bafög</a:t>
            </a:r>
            <a:endParaRPr sz="1000" dirty="0"/>
          </a:p>
          <a:p>
            <a:pPr lvl="2" indent="-342900" algn="l">
              <a:lnSpc>
                <a:spcPct val="70000"/>
              </a:lnSpc>
              <a:buFont typeface="Symbol"/>
              <a:buChar char=""/>
              <a:defRPr/>
            </a:pPr>
            <a:r>
              <a:rPr lang="de-DE" sz="1800" dirty="0"/>
              <a:t>Lehrende und ihre Kontaktdaten </a:t>
            </a:r>
            <a:endParaRPr sz="1000" dirty="0"/>
          </a:p>
          <a:p>
            <a:pPr lvl="2" indent="-342900" algn="l">
              <a:lnSpc>
                <a:spcPct val="70000"/>
              </a:lnSpc>
              <a:buFont typeface="Symbol"/>
              <a:buChar char=""/>
              <a:defRPr/>
            </a:pPr>
            <a:r>
              <a:rPr lang="de-DE" sz="1800" dirty="0"/>
              <a:t>Aktuelle Termine, Neuigkeiten.... </a:t>
            </a:r>
            <a:endParaRPr sz="1000" dirty="0"/>
          </a:p>
          <a:p>
            <a:pPr lvl="2" indent="-342900" algn="l">
              <a:lnSpc>
                <a:spcPct val="70000"/>
              </a:lnSpc>
              <a:buFont typeface="Symbol"/>
              <a:buChar char=""/>
              <a:defRPr/>
            </a:pPr>
            <a:endParaRPr lang="de-DE" sz="1000" dirty="0"/>
          </a:p>
          <a:p>
            <a:pPr lvl="2" indent="-342900" algn="l">
              <a:lnSpc>
                <a:spcPct val="70000"/>
              </a:lnSpc>
              <a:buFont typeface="Symbol"/>
              <a:buChar char=""/>
              <a:defRPr/>
            </a:pPr>
            <a:endParaRPr lang="de-DE" sz="1000" dirty="0"/>
          </a:p>
          <a:p>
            <a:pPr algn="l">
              <a:lnSpc>
                <a:spcPct val="70000"/>
              </a:lnSpc>
              <a:defRPr/>
            </a:pPr>
            <a:r>
              <a:rPr lang="de-DE" sz="2000" dirty="0"/>
              <a:t>Die Homepage der Fachdidaktik Geschichte </a:t>
            </a:r>
            <a:endParaRPr sz="1300" dirty="0"/>
          </a:p>
          <a:p>
            <a:pPr algn="l">
              <a:lnSpc>
                <a:spcPct val="70000"/>
              </a:lnSpc>
              <a:defRPr/>
            </a:pPr>
            <a:r>
              <a:rPr lang="de-DE" sz="1200" b="1" i="1" u="sng" dirty="0">
                <a:hlinkClick r:id="rId3"/>
              </a:rPr>
              <a:t>http://www.uni-giessen.de/cms/fbz/fb04/institute/geschichte/didaktik/Informatione</a:t>
            </a:r>
            <a:endParaRPr lang="de-DE" sz="1200" b="1" i="1" dirty="0"/>
          </a:p>
          <a:p>
            <a:pPr marL="800100" lvl="2" algn="l">
              <a:lnSpc>
                <a:spcPct val="70000"/>
              </a:lnSpc>
              <a:defRPr/>
            </a:pPr>
            <a:endParaRPr lang="de-DE" sz="1000" dirty="0"/>
          </a:p>
          <a:p>
            <a:pPr lvl="2" indent="-342900" algn="l">
              <a:lnSpc>
                <a:spcPct val="70000"/>
              </a:lnSpc>
              <a:buFont typeface="Symbol"/>
              <a:buChar char=""/>
              <a:defRPr/>
            </a:pPr>
            <a:r>
              <a:rPr lang="de-DE" sz="1800" dirty="0"/>
              <a:t>Studienführer: Lehramt Geschichte studieren in Gießen: Tipps und Tricks von Lehrenden und Studierenden der Didaktik</a:t>
            </a:r>
          </a:p>
          <a:p>
            <a:pPr lvl="2" indent="-342900" algn="l">
              <a:lnSpc>
                <a:spcPct val="70000"/>
              </a:lnSpc>
              <a:buFont typeface="Symbol"/>
              <a:buChar char=""/>
              <a:defRPr/>
            </a:pPr>
            <a:r>
              <a:rPr lang="de-DE" dirty="0"/>
              <a:t>Vorstellung der Professur mit den Mitarbeiter*innen, den Arbeitsbereichen und den Studienmöglichkeiten als vertonte </a:t>
            </a:r>
            <a:r>
              <a:rPr lang="de-DE" sz="1800" dirty="0"/>
              <a:t>Präsentation</a:t>
            </a:r>
            <a:endParaRPr sz="1000" dirty="0"/>
          </a:p>
          <a:p>
            <a:pPr lvl="2" indent="-342900" algn="l">
              <a:lnSpc>
                <a:spcPct val="70000"/>
              </a:lnSpc>
              <a:buFont typeface="Symbol"/>
              <a:buChar char=""/>
              <a:defRPr/>
            </a:pPr>
            <a:r>
              <a:rPr lang="de-DE" sz="1800" dirty="0"/>
              <a:t>Informationen zu einzelnen Modulen und Hinweise auf Grundlagenliteratur</a:t>
            </a:r>
            <a:endParaRPr sz="1000" dirty="0"/>
          </a:p>
          <a:p>
            <a:pPr lvl="2" indent="-342900" algn="l">
              <a:lnSpc>
                <a:spcPct val="70000"/>
              </a:lnSpc>
              <a:buFont typeface="Symbol"/>
              <a:buChar char=""/>
              <a:defRPr/>
            </a:pPr>
            <a:r>
              <a:rPr lang="de-DE" sz="1800" dirty="0"/>
              <a:t>Projekte, Forschungsarbeiten, Unterrichtsmaterialien....</a:t>
            </a:r>
            <a:endParaRPr sz="1000" dirty="0"/>
          </a:p>
          <a:p>
            <a:pPr algn="l">
              <a:lnSpc>
                <a:spcPct val="70000"/>
              </a:lnSpc>
              <a:defRPr/>
            </a:pPr>
            <a:endParaRPr lang="de-DE" sz="1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:w="http://schemas.openxmlformats.org/wordprocessingml/2006/main" xmlns:m="http://schemas.openxmlformats.org/officeDocument/2006/math" xmlns="">
      <p:transition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74825" y="169864"/>
            <a:ext cx="849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1" y="3655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7" name="Titel 3"/>
          <p:cNvSpPr>
            <a:spLocks noGrp="1"/>
          </p:cNvSpPr>
          <p:nvPr>
            <p:ph type="ctrTitle"/>
          </p:nvPr>
        </p:nvSpPr>
        <p:spPr bwMode="auto">
          <a:xfrm>
            <a:off x="1900238" y="1122363"/>
            <a:ext cx="8767762" cy="452120"/>
          </a:xfrm>
        </p:spPr>
        <p:txBody>
          <a:bodyPr/>
          <a:lstStyle/>
          <a:p>
            <a:pPr algn="l">
              <a:defRPr/>
            </a:pPr>
            <a:r>
              <a:rPr lang="de-DE" sz="2000" b="1" dirty="0">
                <a:latin typeface="+mn-lt"/>
              </a:rPr>
              <a:t>Besondere Angebote in diesem Semesters </a:t>
            </a:r>
            <a:endParaRPr dirty="0"/>
          </a:p>
        </p:txBody>
      </p:sp>
      <p:sp>
        <p:nvSpPr>
          <p:cNvPr id="8" name="Untertitel 4"/>
          <p:cNvSpPr>
            <a:spLocks noGrp="1"/>
          </p:cNvSpPr>
          <p:nvPr>
            <p:ph type="subTitle" idx="1"/>
          </p:nvPr>
        </p:nvSpPr>
        <p:spPr bwMode="auto">
          <a:xfrm>
            <a:off x="1774825" y="1785938"/>
            <a:ext cx="8893175" cy="4171950"/>
          </a:xfrm>
        </p:spPr>
        <p:txBody>
          <a:bodyPr>
            <a:noAutofit/>
          </a:bodyPr>
          <a:lstStyle/>
          <a:p>
            <a:pPr marL="114300" lvl="1" algn="l">
              <a:lnSpc>
                <a:spcPct val="70000"/>
              </a:lnSpc>
              <a:defRPr/>
            </a:pPr>
            <a:r>
              <a:rPr lang="de-DE" sz="1800" b="1" u="sng" dirty="0"/>
              <a:t>Das Historische Institut stellt sich vor: Podiumsdiskussion mit Lehrenden des Historischen Instituts</a:t>
            </a:r>
          </a:p>
          <a:p>
            <a:pPr marL="114300" lvl="1" algn="l">
              <a:lnSpc>
                <a:spcPct val="70000"/>
              </a:lnSpc>
              <a:defRPr/>
            </a:pPr>
            <a:endParaRPr lang="de-DE" sz="1800" dirty="0"/>
          </a:p>
          <a:p>
            <a:pPr marL="114300" lvl="1" algn="l">
              <a:lnSpc>
                <a:spcPct val="70000"/>
              </a:lnSpc>
              <a:defRPr/>
            </a:pPr>
            <a:r>
              <a:rPr lang="de-DE" sz="1800" dirty="0"/>
              <a:t>Freitag, 8.10: </a:t>
            </a:r>
          </a:p>
          <a:p>
            <a:pPr marL="114300" lvl="1" algn="l">
              <a:lnSpc>
                <a:spcPct val="70000"/>
              </a:lnSpc>
              <a:defRPr/>
            </a:pPr>
            <a:r>
              <a:rPr lang="de-DE" sz="1800" dirty="0"/>
              <a:t>Präsenzveranstaltung mit 3-G-Reglung  (eine Anmeldung ist nicht erforderlich)</a:t>
            </a:r>
          </a:p>
          <a:p>
            <a:pPr marL="114300" lvl="1" algn="l">
              <a:lnSpc>
                <a:spcPct val="70000"/>
              </a:lnSpc>
              <a:defRPr/>
            </a:pPr>
            <a:r>
              <a:rPr lang="de-DE" sz="1800" dirty="0"/>
              <a:t>14-15.00h in A 1, Phil I (Zugang über den Haupteingang Gebäude A) </a:t>
            </a:r>
          </a:p>
          <a:p>
            <a:pPr marL="114300" lvl="1" algn="l">
              <a:lnSpc>
                <a:spcPct val="70000"/>
              </a:lnSpc>
              <a:defRPr/>
            </a:pPr>
            <a:endParaRPr lang="de-DE" sz="1800" dirty="0"/>
          </a:p>
          <a:p>
            <a:pPr marL="114300" lvl="1" algn="l">
              <a:lnSpc>
                <a:spcPct val="70000"/>
              </a:lnSpc>
              <a:defRPr/>
            </a:pPr>
            <a:r>
              <a:rPr lang="de-DE" sz="1800" dirty="0"/>
              <a:t>für Studierende, die nicht vor Ort sind oder sein können gibt es eine Parallelveranstaltung 10-11.00h als live digital Format</a:t>
            </a:r>
          </a:p>
          <a:p>
            <a:pPr marL="114300" lvl="1" algn="l">
              <a:lnSpc>
                <a:spcPct val="70000"/>
              </a:lnSpc>
              <a:defRPr/>
            </a:pPr>
            <a:endParaRPr lang="de-DE" sz="1800" dirty="0"/>
          </a:p>
          <a:p>
            <a:pPr marL="114300" lvl="1" algn="l">
              <a:lnSpc>
                <a:spcPct val="70000"/>
              </a:lnSpc>
              <a:defRPr/>
            </a:pPr>
            <a:endParaRPr lang="de-DE" sz="1800" dirty="0"/>
          </a:p>
          <a:p>
            <a:pPr marL="114300" lvl="1" algn="l">
              <a:lnSpc>
                <a:spcPct val="70000"/>
              </a:lnSpc>
              <a:defRPr/>
            </a:pPr>
            <a:r>
              <a:rPr lang="de-DE" sz="1800" b="1" u="sng" dirty="0"/>
              <a:t>Schlüsselquellen der Geschichte: Ringvorlesung </a:t>
            </a:r>
            <a:br>
              <a:rPr lang="de-DE" sz="1800" dirty="0"/>
            </a:br>
            <a:br>
              <a:rPr lang="de-DE" sz="1800" dirty="0"/>
            </a:br>
            <a:r>
              <a:rPr lang="de-DE" sz="1800" dirty="0"/>
              <a:t>Donnerstags, 12.15-13.45 Uhr, Raum: Phil I, Haus G, Raum 233</a:t>
            </a:r>
            <a:br>
              <a:rPr lang="de-DE" sz="1800" dirty="0"/>
            </a:br>
            <a:r>
              <a:rPr lang="de-DE" sz="1800" dirty="0"/>
              <a:t>Beginn: 21.10.2021</a:t>
            </a:r>
            <a:br>
              <a:rPr lang="de-DE" sz="1800" dirty="0"/>
            </a:br>
            <a:r>
              <a:rPr lang="de-DE" sz="1800" dirty="0"/>
              <a:t>Anmeldung für die Präsenzveranstaltung bei Frau Rosenberg (melanie.rosenberg@geschichte.uni-giessen.de)</a:t>
            </a:r>
            <a:br>
              <a:rPr lang="de-DE" sz="1800" dirty="0"/>
            </a:br>
            <a:br>
              <a:rPr lang="de-DE" sz="1800" dirty="0"/>
            </a:br>
            <a:r>
              <a:rPr lang="de-DE" sz="1800" dirty="0"/>
              <a:t>Teilnahme am Stream: Tragen Sie sich in die Stud.IP-Gruppe "Schlüsselquellen der Geschichte" mit dem Passwort "Quellen" ein. Dort wird ein Link für die digitale Teilnahme an der Veranstaltung zur Verfügung gestellt.</a:t>
            </a:r>
          </a:p>
          <a:p>
            <a:pPr algn="l">
              <a:lnSpc>
                <a:spcPct val="70000"/>
              </a:lnSpc>
              <a:defRPr/>
            </a:pPr>
            <a:endParaRPr lang="de-DE" sz="1800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29125BD0-F1D3-224D-A373-25A5D35B52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513605" y="2983043"/>
            <a:ext cx="2440975" cy="243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33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774825" y="169864"/>
            <a:ext cx="849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1905000" y="2133601"/>
            <a:ext cx="441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de-DE" sz="1200" b="1" dirty="0">
                <a:cs typeface="Times New Roman" pitchFamily="18" charset="0"/>
              </a:rPr>
              <a:t> 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238481" y="2357430"/>
            <a:ext cx="58579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Wir danken Ihnen für Ihre Aufmerksamkeit </a:t>
            </a:r>
          </a:p>
          <a:p>
            <a:pPr algn="ctr"/>
            <a:r>
              <a:rPr lang="de-DE" sz="3200" dirty="0"/>
              <a:t> und wünschen Ihnen</a:t>
            </a:r>
          </a:p>
          <a:p>
            <a:pPr algn="ctr"/>
            <a:r>
              <a:rPr lang="de-DE" sz="3200" dirty="0"/>
              <a:t>einen </a:t>
            </a:r>
          </a:p>
          <a:p>
            <a:pPr algn="ctr"/>
            <a:r>
              <a:rPr lang="de-DE" sz="3200" b="1" dirty="0"/>
              <a:t>guten Start in Ihr Geschichtsstudium!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774825" y="169864"/>
            <a:ext cx="849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992313" y="1410513"/>
            <a:ext cx="633593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de-DE" sz="3000" b="1" dirty="0"/>
              <a:t>Das Historische Institut - Studiengänge</a:t>
            </a: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V="1">
            <a:off x="1919288" y="1988840"/>
            <a:ext cx="5832896" cy="2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 dirty="0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2279577" y="2377715"/>
            <a:ext cx="747402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de-DE" dirty="0"/>
              <a:t>LEHRAMT</a:t>
            </a:r>
          </a:p>
          <a:p>
            <a:pPr marL="285750" indent="-285750">
              <a:buFont typeface="Arial"/>
              <a:buChar char="•"/>
              <a:tabLst>
                <a:tab pos="457200" algn="l"/>
              </a:tabLst>
            </a:pPr>
            <a:r>
              <a:rPr lang="de-DE" dirty="0"/>
              <a:t>Lehramt an Grundschulen (L1) im Rahmen ‚Sachunterricht‘</a:t>
            </a:r>
          </a:p>
          <a:p>
            <a:pPr marL="285750" indent="-285750">
              <a:buFont typeface="Arial"/>
              <a:buChar char="•"/>
              <a:tabLst>
                <a:tab pos="179388" algn="l"/>
              </a:tabLst>
            </a:pPr>
            <a:r>
              <a:rPr lang="de-DE" dirty="0"/>
              <a:t>Lehramt an Haupt- und Realschulen (L2); auch im Rahmen des Lehramtes an Förderschulen (L5)</a:t>
            </a:r>
          </a:p>
          <a:p>
            <a:pPr marL="285750" indent="-285750">
              <a:buFont typeface="Arial"/>
              <a:buChar char="•"/>
              <a:tabLst>
                <a:tab pos="457200" algn="l"/>
              </a:tabLst>
            </a:pPr>
            <a:r>
              <a:rPr lang="de-DE" dirty="0"/>
              <a:t>Lehramt an Gymnasien (L3); auch im Rahmen von BBB</a:t>
            </a: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2279577" y="4068980"/>
            <a:ext cx="8236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de-DE" dirty="0"/>
              <a:t>BACHELOR</a:t>
            </a:r>
          </a:p>
          <a:p>
            <a:pPr marL="285750" indent="-285750">
              <a:buFont typeface="Arial"/>
              <a:buChar char="•"/>
              <a:tabLst>
                <a:tab pos="457200" algn="l"/>
              </a:tabLst>
            </a:pPr>
            <a:r>
              <a:rPr lang="de-DE" dirty="0"/>
              <a:t>BA Geschichte</a:t>
            </a:r>
          </a:p>
          <a:p>
            <a:pPr marL="285750" indent="-285750">
              <a:buFont typeface="Arial"/>
              <a:buChar char="•"/>
              <a:tabLst>
                <a:tab pos="457200" algn="l"/>
              </a:tabLst>
            </a:pPr>
            <a:r>
              <a:rPr lang="de-DE" dirty="0"/>
              <a:t>BA Fachjournalistik Geschichte</a:t>
            </a:r>
          </a:p>
          <a:p>
            <a:pPr marL="285750" indent="-285750">
              <a:buFont typeface="Arial"/>
              <a:buChar char="•"/>
              <a:tabLst>
                <a:tab pos="457200" algn="l"/>
              </a:tabLst>
            </a:pPr>
            <a:r>
              <a:rPr lang="de-DE" dirty="0"/>
              <a:t>BA Osteuropäische Geschichte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2286000" y="5361802"/>
            <a:ext cx="821848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de-DE" dirty="0"/>
              <a:t>MASTER</a:t>
            </a:r>
          </a:p>
          <a:p>
            <a:pPr marL="285750" indent="-285750">
              <a:buFont typeface="Arial"/>
              <a:buChar char="•"/>
              <a:tabLst>
                <a:tab pos="457200" algn="l"/>
              </a:tabLst>
            </a:pPr>
            <a:r>
              <a:rPr lang="de-DE" dirty="0"/>
              <a:t>MA Geschichte</a:t>
            </a:r>
          </a:p>
          <a:p>
            <a:pPr marL="285750" indent="-285750">
              <a:buFont typeface="Arial"/>
              <a:buChar char="•"/>
              <a:tabLst>
                <a:tab pos="457200" algn="l"/>
              </a:tabLst>
            </a:pPr>
            <a:r>
              <a:rPr lang="de-DE" dirty="0"/>
              <a:t>MA Interdisziplinäre Studien zum östlichen Europa </a:t>
            </a:r>
          </a:p>
          <a:p>
            <a:pPr marL="285750" indent="-285750">
              <a:buFont typeface="Arial"/>
              <a:buChar char="•"/>
              <a:tabLst>
                <a:tab pos="457200" algn="l"/>
              </a:tabLst>
            </a:pPr>
            <a:r>
              <a:rPr lang="de-DE" dirty="0"/>
              <a:t>MA Geschichts- und Kulturwissenschaften</a:t>
            </a:r>
          </a:p>
          <a:p>
            <a:pPr marL="285750" indent="-285750">
              <a:buFont typeface="Arial"/>
              <a:buChar char="•"/>
              <a:tabLst>
                <a:tab pos="457200" algn="l"/>
              </a:tabLst>
            </a:pPr>
            <a:r>
              <a:rPr lang="de-DE" dirty="0"/>
              <a:t>MA Fachjournalistik Geschichte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774825" y="169864"/>
            <a:ext cx="849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774825" y="856515"/>
            <a:ext cx="770408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de-DE" sz="3000" b="1" dirty="0"/>
              <a:t>Das Historische Institut - Lehrstühle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V="1">
            <a:off x="1919288" y="1988840"/>
            <a:ext cx="5328840" cy="2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 dirty="0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584397" y="1995664"/>
            <a:ext cx="84359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263525">
              <a:tabLst>
                <a:tab pos="180975" algn="l"/>
                <a:tab pos="457200" algn="l"/>
              </a:tabLst>
            </a:pPr>
            <a:r>
              <a:rPr lang="de-DE" sz="2000" dirty="0"/>
              <a:t>Epochenprofessuren:  </a:t>
            </a:r>
          </a:p>
          <a:p>
            <a:pPr marL="1006475" lvl="1" indent="-285750">
              <a:buFont typeface="Arial"/>
              <a:buChar char="•"/>
              <a:tabLst>
                <a:tab pos="180975" algn="l"/>
                <a:tab pos="457200" algn="l"/>
              </a:tabLst>
            </a:pPr>
            <a:r>
              <a:rPr lang="de-DE" sz="2000" dirty="0"/>
              <a:t>Alte Geschichte </a:t>
            </a:r>
          </a:p>
          <a:p>
            <a:pPr marL="1006475" lvl="1" indent="-285750">
              <a:buFont typeface="Arial"/>
              <a:buChar char="•"/>
              <a:tabLst>
                <a:tab pos="180975" algn="l"/>
                <a:tab pos="457200" algn="l"/>
              </a:tabLst>
            </a:pPr>
            <a:r>
              <a:rPr lang="de-DE" sz="2000" dirty="0"/>
              <a:t>Mittelalterliche Geschichte </a:t>
            </a:r>
          </a:p>
          <a:p>
            <a:pPr marL="1006475" lvl="1" indent="-285750">
              <a:buFont typeface="Arial"/>
              <a:buChar char="•"/>
              <a:tabLst>
                <a:tab pos="180975" algn="l"/>
                <a:tab pos="457200" algn="l"/>
              </a:tabLst>
            </a:pPr>
            <a:r>
              <a:rPr lang="de-DE" sz="2000" dirty="0"/>
              <a:t>Geschichte der Frühen Neuzeit</a:t>
            </a:r>
          </a:p>
          <a:p>
            <a:pPr marL="1006475" lvl="1" indent="-285750">
              <a:buFont typeface="Arial"/>
              <a:buChar char="•"/>
              <a:tabLst>
                <a:tab pos="180975" algn="l"/>
                <a:tab pos="457200" algn="l"/>
              </a:tabLst>
            </a:pPr>
            <a:r>
              <a:rPr lang="de-DE" sz="2000" dirty="0"/>
              <a:t>Neuere Geschichte</a:t>
            </a:r>
          </a:p>
          <a:p>
            <a:pPr marL="1006475" lvl="1" indent="-285750">
              <a:buFont typeface="Arial"/>
              <a:buChar char="•"/>
              <a:tabLst>
                <a:tab pos="180975" algn="l"/>
                <a:tab pos="457200" algn="l"/>
              </a:tabLst>
            </a:pPr>
            <a:r>
              <a:rPr lang="de-DE" sz="2000" dirty="0"/>
              <a:t>Zeitgeschichte</a:t>
            </a:r>
          </a:p>
          <a:p>
            <a:pPr marL="720725" lvl="1">
              <a:tabLst>
                <a:tab pos="180975" algn="l"/>
                <a:tab pos="457200" algn="l"/>
              </a:tabLst>
            </a:pPr>
            <a:endParaRPr lang="de-DE" sz="2000" dirty="0"/>
          </a:p>
          <a:p>
            <a:pPr marL="263525">
              <a:tabLst>
                <a:tab pos="180975" algn="l"/>
                <a:tab pos="457200" algn="l"/>
              </a:tabLst>
            </a:pPr>
            <a:r>
              <a:rPr lang="de-DE" sz="2000" dirty="0"/>
              <a:t>Professuren mit systematischer bzw. regionaler Ausrichtung:</a:t>
            </a:r>
          </a:p>
          <a:p>
            <a:pPr marL="1006475" lvl="1" indent="-285750">
              <a:buFont typeface="Arial"/>
              <a:buChar char="•"/>
              <a:tabLst>
                <a:tab pos="180975" algn="l"/>
                <a:tab pos="457200" algn="l"/>
              </a:tabLst>
            </a:pPr>
            <a:r>
              <a:rPr lang="de-DE" sz="2000" dirty="0"/>
              <a:t>Deutsche Landesgeschichte/Geschichte des Spätmittelalters</a:t>
            </a:r>
          </a:p>
          <a:p>
            <a:pPr marL="1006475" lvl="1" indent="-285750">
              <a:buFont typeface="Arial"/>
              <a:buChar char="•"/>
              <a:tabLst>
                <a:tab pos="180975" algn="l"/>
                <a:tab pos="457200" algn="l"/>
              </a:tabLst>
            </a:pPr>
            <a:r>
              <a:rPr lang="de-DE" sz="2000" dirty="0"/>
              <a:t>Ostmitteleuropäische Geschichte, Russländische Geschichte, Südosteuropäische Geschichte</a:t>
            </a:r>
          </a:p>
          <a:p>
            <a:pPr marL="1006475" lvl="1" indent="-285750">
              <a:buFont typeface="Arial"/>
              <a:buChar char="•"/>
              <a:tabLst>
                <a:tab pos="180975" algn="l"/>
                <a:tab pos="457200" algn="l"/>
              </a:tabLst>
            </a:pPr>
            <a:r>
              <a:rPr lang="de-DE" sz="2000" dirty="0"/>
              <a:t>Kulturgeschichte </a:t>
            </a:r>
          </a:p>
          <a:p>
            <a:pPr marL="1006475" lvl="1" indent="-285750">
              <a:buFont typeface="Arial"/>
              <a:buChar char="•"/>
              <a:tabLst>
                <a:tab pos="180975" algn="l"/>
                <a:tab pos="457200" algn="l"/>
              </a:tabLst>
            </a:pPr>
            <a:r>
              <a:rPr lang="de-DE" sz="2000" dirty="0"/>
              <a:t>Fachjournalistik Geschichte </a:t>
            </a:r>
          </a:p>
          <a:p>
            <a:pPr marL="1006475" lvl="1" indent="-285750">
              <a:buFont typeface="Arial"/>
              <a:buChar char="•"/>
              <a:tabLst>
                <a:tab pos="180975" algn="l"/>
                <a:tab pos="457200" algn="l"/>
              </a:tabLst>
            </a:pPr>
            <a:r>
              <a:rPr lang="de-DE" sz="2000" dirty="0"/>
              <a:t>Didaktik der Geschichte 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774825" y="169864"/>
            <a:ext cx="849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2209800" y="1700809"/>
            <a:ext cx="7772400" cy="1899642"/>
          </a:xfrm>
        </p:spPr>
        <p:txBody>
          <a:bodyPr>
            <a:normAutofit/>
          </a:bodyPr>
          <a:lstStyle/>
          <a:p>
            <a:r>
              <a:rPr lang="de-DE" sz="5000" dirty="0"/>
              <a:t>Die zwei Standbeine der Geschichtslehrkraft</a:t>
            </a:r>
          </a:p>
        </p:txBody>
      </p:sp>
      <p:sp>
        <p:nvSpPr>
          <p:cNvPr id="10" name="Untertitel 9"/>
          <p:cNvSpPr>
            <a:spLocks noGrp="1"/>
          </p:cNvSpPr>
          <p:nvPr>
            <p:ph type="subTitle" idx="1"/>
          </p:nvPr>
        </p:nvSpPr>
        <p:spPr>
          <a:xfrm>
            <a:off x="1524000" y="4012602"/>
            <a:ext cx="9144000" cy="1245197"/>
          </a:xfrm>
        </p:spPr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Fachwissenschaft und Fachdidaktik</a:t>
            </a:r>
          </a:p>
          <a:p>
            <a:r>
              <a:rPr lang="de-DE" dirty="0">
                <a:solidFill>
                  <a:schemeClr val="tx1"/>
                </a:solidFill>
              </a:rPr>
              <a:t>als Bestandteile des Lehramtsstudiums</a:t>
            </a: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0"/>
            <a:ext cx="9144000" cy="571480"/>
          </a:xfrm>
        </p:spPr>
        <p:txBody>
          <a:bodyPr/>
          <a:lstStyle/>
          <a:p>
            <a:pPr algn="l">
              <a:defRPr/>
            </a:pPr>
            <a:r>
              <a:rPr lang="de-DE" sz="2000" dirty="0"/>
              <a:t>   Geschichte L2/5						</a:t>
            </a:r>
            <a:r>
              <a:rPr lang="de-DE" sz="2000" b="1" dirty="0"/>
              <a:t>Alle Module</a:t>
            </a:r>
            <a:endParaRPr dirty="0"/>
          </a:p>
        </p:txBody>
      </p:sp>
      <p:sp>
        <p:nvSpPr>
          <p:cNvPr id="5" name="Rechteck 4"/>
          <p:cNvSpPr/>
          <p:nvPr/>
        </p:nvSpPr>
        <p:spPr bwMode="auto">
          <a:xfrm>
            <a:off x="1524000" y="500042"/>
            <a:ext cx="9144000" cy="14287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6" name="Textfeld 7"/>
          <p:cNvSpPr>
            <a:spLocks/>
          </p:cNvSpPr>
          <p:nvPr/>
        </p:nvSpPr>
        <p:spPr bwMode="auto">
          <a:xfrm>
            <a:off x="2063553" y="836712"/>
            <a:ext cx="3727107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prstClr val="black"/>
                </a:solidFill>
              </a:rPr>
              <a:t>Historische Grundlagen: Alte Geschichte  und Mittelalterliche Geschichte (P)</a:t>
            </a:r>
            <a:endParaRPr dirty="0"/>
          </a:p>
        </p:txBody>
      </p:sp>
      <p:sp>
        <p:nvSpPr>
          <p:cNvPr id="7" name="Textfeld 9"/>
          <p:cNvSpPr>
            <a:spLocks/>
          </p:cNvSpPr>
          <p:nvPr/>
        </p:nvSpPr>
        <p:spPr bwMode="auto">
          <a:xfrm>
            <a:off x="2063552" y="1988841"/>
            <a:ext cx="3746696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prstClr val="black"/>
                </a:solidFill>
              </a:rPr>
              <a:t>Historische Grundlagen: Neuere und Neueste Geschichte (P)</a:t>
            </a:r>
            <a:endParaRPr dirty="0"/>
          </a:p>
        </p:txBody>
      </p:sp>
      <p:sp>
        <p:nvSpPr>
          <p:cNvPr id="8" name="Textfeld 12"/>
          <p:cNvSpPr>
            <a:spLocks/>
          </p:cNvSpPr>
          <p:nvPr/>
        </p:nvSpPr>
        <p:spPr bwMode="auto">
          <a:xfrm>
            <a:off x="2063552" y="3714752"/>
            <a:ext cx="3746698" cy="369332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Vertiefungsmodule (WP)</a:t>
            </a:r>
            <a:endParaRPr dirty="0"/>
          </a:p>
        </p:txBody>
      </p:sp>
      <p:sp>
        <p:nvSpPr>
          <p:cNvPr id="9" name="Textfeld 13"/>
          <p:cNvSpPr>
            <a:spLocks/>
          </p:cNvSpPr>
          <p:nvPr/>
        </p:nvSpPr>
        <p:spPr bwMode="auto">
          <a:xfrm>
            <a:off x="2063552" y="4077072"/>
            <a:ext cx="3746698" cy="369332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Alte Geschichte</a:t>
            </a:r>
            <a:endParaRPr dirty="0"/>
          </a:p>
        </p:txBody>
      </p:sp>
      <p:sp>
        <p:nvSpPr>
          <p:cNvPr id="10" name="Textfeld 14"/>
          <p:cNvSpPr>
            <a:spLocks/>
          </p:cNvSpPr>
          <p:nvPr/>
        </p:nvSpPr>
        <p:spPr bwMode="auto">
          <a:xfrm>
            <a:off x="2063552" y="4437112"/>
            <a:ext cx="3744416" cy="369332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Mittelalterliche Geschichte</a:t>
            </a:r>
            <a:endParaRPr dirty="0"/>
          </a:p>
        </p:txBody>
      </p:sp>
      <p:sp>
        <p:nvSpPr>
          <p:cNvPr id="11" name="Textfeld 15"/>
          <p:cNvSpPr>
            <a:spLocks/>
          </p:cNvSpPr>
          <p:nvPr/>
        </p:nvSpPr>
        <p:spPr bwMode="auto">
          <a:xfrm>
            <a:off x="2063552" y="4797153"/>
            <a:ext cx="3744416" cy="6463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Vertiefungsmodul Neuere und Neueste Geschichte </a:t>
            </a:r>
            <a:endParaRPr dirty="0"/>
          </a:p>
        </p:txBody>
      </p:sp>
      <p:sp>
        <p:nvSpPr>
          <p:cNvPr id="12" name="Textfeld 16"/>
          <p:cNvSpPr>
            <a:spLocks/>
          </p:cNvSpPr>
          <p:nvPr/>
        </p:nvSpPr>
        <p:spPr bwMode="auto">
          <a:xfrm>
            <a:off x="6456040" y="836713"/>
            <a:ext cx="3640488" cy="646331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prstClr val="black"/>
                </a:solidFill>
              </a:rPr>
              <a:t>Theorie I: Didaktik (P)</a:t>
            </a:r>
            <a:endParaRPr dirty="0"/>
          </a:p>
          <a:p>
            <a:pPr>
              <a:defRPr/>
            </a:pP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13" name="Textfeld 18"/>
          <p:cNvSpPr>
            <a:spLocks/>
          </p:cNvSpPr>
          <p:nvPr/>
        </p:nvSpPr>
        <p:spPr bwMode="auto">
          <a:xfrm>
            <a:off x="6456040" y="1844825"/>
            <a:ext cx="364048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prstClr val="white"/>
                </a:solidFill>
              </a:rPr>
              <a:t>Pragmatik I (P)</a:t>
            </a:r>
            <a:endParaRPr dirty="0"/>
          </a:p>
          <a:p>
            <a:pPr>
              <a:defRPr/>
            </a:pPr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4" name="Textfeld 20"/>
          <p:cNvSpPr>
            <a:spLocks/>
          </p:cNvSpPr>
          <p:nvPr/>
        </p:nvSpPr>
        <p:spPr bwMode="auto">
          <a:xfrm>
            <a:off x="6453190" y="4068553"/>
            <a:ext cx="3643338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prstClr val="white"/>
                </a:solidFill>
              </a:rPr>
              <a:t>Theorie II: Vertiefungsmodul (WP)</a:t>
            </a:r>
            <a:endParaRPr dirty="0"/>
          </a:p>
        </p:txBody>
      </p:sp>
      <p:sp>
        <p:nvSpPr>
          <p:cNvPr id="15" name="Textfeld 23"/>
          <p:cNvSpPr>
            <a:spLocks/>
          </p:cNvSpPr>
          <p:nvPr/>
        </p:nvSpPr>
        <p:spPr bwMode="auto">
          <a:xfrm>
            <a:off x="6453190" y="4429133"/>
            <a:ext cx="364334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prstClr val="black"/>
                </a:solidFill>
              </a:rPr>
              <a:t>Theorie des historischen Lehrens</a:t>
            </a:r>
            <a:endParaRPr dirty="0"/>
          </a:p>
          <a:p>
            <a:pPr>
              <a:defRPr/>
            </a:pPr>
            <a:r>
              <a:rPr lang="de-DE" dirty="0">
                <a:solidFill>
                  <a:prstClr val="black"/>
                </a:solidFill>
              </a:rPr>
              <a:t>und Lernens</a:t>
            </a:r>
            <a:endParaRPr dirty="0"/>
          </a:p>
        </p:txBody>
      </p:sp>
      <p:sp>
        <p:nvSpPr>
          <p:cNvPr id="16" name="Textfeld 24"/>
          <p:cNvSpPr>
            <a:spLocks/>
          </p:cNvSpPr>
          <p:nvPr/>
        </p:nvSpPr>
        <p:spPr bwMode="auto">
          <a:xfrm>
            <a:off x="6453190" y="5072075"/>
            <a:ext cx="364334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prstClr val="black"/>
                </a:solidFill>
              </a:rPr>
              <a:t>Manifestationen der Geschichts-</a:t>
            </a:r>
            <a:endParaRPr dirty="0"/>
          </a:p>
          <a:p>
            <a:pPr>
              <a:defRPr/>
            </a:pPr>
            <a:r>
              <a:rPr lang="de-DE" dirty="0">
                <a:solidFill>
                  <a:prstClr val="black"/>
                </a:solidFill>
              </a:rPr>
              <a:t>kultur</a:t>
            </a:r>
            <a:endParaRPr dirty="0"/>
          </a:p>
        </p:txBody>
      </p:sp>
      <p:sp>
        <p:nvSpPr>
          <p:cNvPr id="17" name="Textfeld 25"/>
          <p:cNvSpPr>
            <a:spLocks/>
          </p:cNvSpPr>
          <p:nvPr/>
        </p:nvSpPr>
        <p:spPr bwMode="auto">
          <a:xfrm>
            <a:off x="6453190" y="3214687"/>
            <a:ext cx="364333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prstClr val="black"/>
                </a:solidFill>
              </a:rPr>
              <a:t>Pragmatik II: Schulpraktische Studien (P in einem der Unterrichtsfächer) </a:t>
            </a:r>
            <a:endParaRPr dirty="0"/>
          </a:p>
        </p:txBody>
      </p:sp>
      <p:sp>
        <p:nvSpPr>
          <p:cNvPr id="18" name="Textfeld 22"/>
          <p:cNvSpPr>
            <a:spLocks/>
          </p:cNvSpPr>
          <p:nvPr/>
        </p:nvSpPr>
        <p:spPr bwMode="auto">
          <a:xfrm>
            <a:off x="2063552" y="2924944"/>
            <a:ext cx="374669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prstClr val="white"/>
                </a:solidFill>
              </a:rPr>
              <a:t>Theorie und Methode (P)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0"/>
            <a:ext cx="9144000" cy="571480"/>
          </a:xfrm>
        </p:spPr>
        <p:txBody>
          <a:bodyPr/>
          <a:lstStyle/>
          <a:p>
            <a:pPr algn="l">
              <a:defRPr/>
            </a:pPr>
            <a:r>
              <a:rPr lang="de-DE" sz="2000" dirty="0"/>
              <a:t>   Geschichte L3/BBB						</a:t>
            </a:r>
            <a:r>
              <a:rPr lang="de-DE" sz="2000" b="1" dirty="0"/>
              <a:t>Alle Module</a:t>
            </a:r>
            <a:endParaRPr dirty="0"/>
          </a:p>
        </p:txBody>
      </p:sp>
      <p:sp>
        <p:nvSpPr>
          <p:cNvPr id="5" name="Rechteck 4"/>
          <p:cNvSpPr/>
          <p:nvPr/>
        </p:nvSpPr>
        <p:spPr bwMode="auto">
          <a:xfrm>
            <a:off x="1524000" y="500042"/>
            <a:ext cx="9144000" cy="14287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6" name="Textfeld 7"/>
          <p:cNvSpPr/>
          <p:nvPr/>
        </p:nvSpPr>
        <p:spPr bwMode="auto">
          <a:xfrm>
            <a:off x="2166910" y="928671"/>
            <a:ext cx="364333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Historische Grundlagen: Alte Geschichte (P)</a:t>
            </a:r>
            <a:endParaRPr dirty="0"/>
          </a:p>
        </p:txBody>
      </p:sp>
      <p:sp>
        <p:nvSpPr>
          <p:cNvPr id="7" name="Textfeld 8"/>
          <p:cNvSpPr/>
          <p:nvPr/>
        </p:nvSpPr>
        <p:spPr bwMode="auto">
          <a:xfrm>
            <a:off x="2166910" y="1714489"/>
            <a:ext cx="364333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Historische Grundlagen: Mittelalterliche Geschichte (P)</a:t>
            </a:r>
            <a:endParaRPr dirty="0"/>
          </a:p>
        </p:txBody>
      </p:sp>
      <p:sp>
        <p:nvSpPr>
          <p:cNvPr id="8" name="Textfeld 9"/>
          <p:cNvSpPr/>
          <p:nvPr/>
        </p:nvSpPr>
        <p:spPr bwMode="auto">
          <a:xfrm>
            <a:off x="2166910" y="2428869"/>
            <a:ext cx="364333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Historische Grundlagen: Neuere/Neueste Geschichte (P)</a:t>
            </a:r>
            <a:endParaRPr dirty="0"/>
          </a:p>
        </p:txBody>
      </p:sp>
      <p:sp>
        <p:nvSpPr>
          <p:cNvPr id="9" name="Textfeld 12"/>
          <p:cNvSpPr/>
          <p:nvPr/>
        </p:nvSpPr>
        <p:spPr bwMode="auto">
          <a:xfrm>
            <a:off x="2166910" y="3714752"/>
            <a:ext cx="3643340" cy="369332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Vertiefungsmodule (WP)</a:t>
            </a:r>
            <a:endParaRPr dirty="0"/>
          </a:p>
        </p:txBody>
      </p:sp>
      <p:sp>
        <p:nvSpPr>
          <p:cNvPr id="10" name="Textfeld 13"/>
          <p:cNvSpPr/>
          <p:nvPr/>
        </p:nvSpPr>
        <p:spPr bwMode="auto">
          <a:xfrm>
            <a:off x="2166910" y="4071942"/>
            <a:ext cx="3643340" cy="369332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Alte Geschichte</a:t>
            </a:r>
            <a:endParaRPr dirty="0"/>
          </a:p>
        </p:txBody>
      </p:sp>
      <p:sp>
        <p:nvSpPr>
          <p:cNvPr id="11" name="Textfeld 14"/>
          <p:cNvSpPr/>
          <p:nvPr/>
        </p:nvSpPr>
        <p:spPr bwMode="auto">
          <a:xfrm>
            <a:off x="2166910" y="4429132"/>
            <a:ext cx="3643340" cy="369332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Mittelalterliche Geschichte</a:t>
            </a:r>
            <a:endParaRPr dirty="0"/>
          </a:p>
        </p:txBody>
      </p:sp>
      <p:sp>
        <p:nvSpPr>
          <p:cNvPr id="12" name="Textfeld 15"/>
          <p:cNvSpPr/>
          <p:nvPr/>
        </p:nvSpPr>
        <p:spPr bwMode="auto">
          <a:xfrm>
            <a:off x="2166910" y="4929199"/>
            <a:ext cx="3643340" cy="6463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Vertiefungsmodul Neuere/Neueste Geschichte (P)</a:t>
            </a:r>
            <a:endParaRPr dirty="0"/>
          </a:p>
        </p:txBody>
      </p:sp>
      <p:sp>
        <p:nvSpPr>
          <p:cNvPr id="13" name="Textfeld 16"/>
          <p:cNvSpPr/>
          <p:nvPr/>
        </p:nvSpPr>
        <p:spPr bwMode="auto">
          <a:xfrm>
            <a:off x="6456040" y="908721"/>
            <a:ext cx="3640488" cy="646331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Theorie I: Didaktik (P)</a:t>
            </a:r>
            <a:endParaRPr dirty="0"/>
          </a:p>
          <a:p>
            <a:pPr>
              <a:defRPr/>
            </a:pPr>
            <a:endParaRPr lang="de-DE" dirty="0"/>
          </a:p>
        </p:txBody>
      </p:sp>
      <p:sp>
        <p:nvSpPr>
          <p:cNvPr id="14" name="Textfeld 18"/>
          <p:cNvSpPr/>
          <p:nvPr/>
        </p:nvSpPr>
        <p:spPr bwMode="auto">
          <a:xfrm>
            <a:off x="6453190" y="1643051"/>
            <a:ext cx="364333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Pragmatik I (P)</a:t>
            </a:r>
            <a:endParaRPr dirty="0"/>
          </a:p>
          <a:p>
            <a:pPr>
              <a:defRPr/>
            </a:pP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5" name="Textfeld 19"/>
          <p:cNvSpPr/>
          <p:nvPr/>
        </p:nvSpPr>
        <p:spPr bwMode="auto">
          <a:xfrm>
            <a:off x="2166910" y="5715017"/>
            <a:ext cx="3643340" cy="92333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Vertiefungsmodul:  Alte Geschichte, Mittelalterliche Geschichte oder Neuere/Neueste Geschichte (WP)</a:t>
            </a:r>
            <a:endParaRPr dirty="0"/>
          </a:p>
        </p:txBody>
      </p:sp>
      <p:sp>
        <p:nvSpPr>
          <p:cNvPr id="16" name="Textfeld 20"/>
          <p:cNvSpPr/>
          <p:nvPr/>
        </p:nvSpPr>
        <p:spPr bwMode="auto">
          <a:xfrm>
            <a:off x="6453190" y="4068553"/>
            <a:ext cx="3643338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Theorie II: Vertiefungsmodul (WP)</a:t>
            </a:r>
            <a:endParaRPr dirty="0"/>
          </a:p>
        </p:txBody>
      </p:sp>
      <p:sp>
        <p:nvSpPr>
          <p:cNvPr id="17" name="Textfeld 23"/>
          <p:cNvSpPr/>
          <p:nvPr/>
        </p:nvSpPr>
        <p:spPr bwMode="auto">
          <a:xfrm>
            <a:off x="6453190" y="4429133"/>
            <a:ext cx="364334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Theorie des historischen Lehrens</a:t>
            </a:r>
            <a:endParaRPr dirty="0"/>
          </a:p>
          <a:p>
            <a:pPr>
              <a:defRPr/>
            </a:pPr>
            <a:r>
              <a:rPr lang="de-DE" dirty="0"/>
              <a:t>und Lernens</a:t>
            </a:r>
            <a:endParaRPr dirty="0"/>
          </a:p>
        </p:txBody>
      </p:sp>
      <p:sp>
        <p:nvSpPr>
          <p:cNvPr id="18" name="Textfeld 24"/>
          <p:cNvSpPr/>
          <p:nvPr/>
        </p:nvSpPr>
        <p:spPr bwMode="auto">
          <a:xfrm>
            <a:off x="6453190" y="5072075"/>
            <a:ext cx="364334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Manifestationen der Geschichts-</a:t>
            </a:r>
            <a:endParaRPr dirty="0"/>
          </a:p>
          <a:p>
            <a:pPr>
              <a:defRPr/>
            </a:pPr>
            <a:r>
              <a:rPr lang="de-DE" dirty="0"/>
              <a:t>kultur</a:t>
            </a:r>
            <a:endParaRPr dirty="0"/>
          </a:p>
        </p:txBody>
      </p:sp>
      <p:sp>
        <p:nvSpPr>
          <p:cNvPr id="19" name="Textfeld 25"/>
          <p:cNvSpPr/>
          <p:nvPr/>
        </p:nvSpPr>
        <p:spPr bwMode="auto">
          <a:xfrm>
            <a:off x="6456040" y="2852937"/>
            <a:ext cx="364333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Pragmatik II: Schulpraktische Studien (P in einem der Unterrichtsfächer)</a:t>
            </a:r>
            <a:endParaRPr dirty="0"/>
          </a:p>
        </p:txBody>
      </p:sp>
      <p:sp>
        <p:nvSpPr>
          <p:cNvPr id="20" name="Textfeld 22"/>
          <p:cNvSpPr/>
          <p:nvPr/>
        </p:nvSpPr>
        <p:spPr bwMode="auto">
          <a:xfrm>
            <a:off x="2166910" y="3143247"/>
            <a:ext cx="3643338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>
                <a:solidFill>
                  <a:schemeClr val="bg1"/>
                </a:solidFill>
              </a:rPr>
              <a:t>Theorie und Methode (P)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74825" y="169864"/>
            <a:ext cx="849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 sz="2000" b="1" dirty="0">
                <a:cs typeface="Times New Roman" pitchFamily="18" charset="0"/>
              </a:rPr>
              <a:t>Kurzvorträge Geschichte (Lehramt)			       WS 2021/22</a:t>
            </a:r>
            <a:endParaRPr lang="de-DE" sz="2000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524001" y="36554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24000" y="620714"/>
            <a:ext cx="9144000" cy="7143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135188" y="1896508"/>
            <a:ext cx="723123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1" dirty="0"/>
              <a:t>Gestalten Sie Ihren Studienverlauf mit Rücksicht auf Ihre individuellen Bedürfnisse und nach Ihren Interessen im Rahmen der vielen Möglichkeiten, die Ihnen die Modulordnung lässt! 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de-DE" sz="1600" b="1" dirty="0"/>
          </a:p>
          <a:p>
            <a:pPr marL="285750" indent="-2857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1" dirty="0"/>
              <a:t>Lassen Sie sich dabei nicht durch die Zeitfenster leiten, sondern von ihren Interessen für das Seminarthema! </a:t>
            </a:r>
          </a:p>
          <a:p>
            <a:pPr>
              <a:tabLst>
                <a:tab pos="457200" algn="l"/>
              </a:tabLst>
            </a:pPr>
            <a:endParaRPr lang="de-DE" sz="1600" b="1" u="sng" dirty="0"/>
          </a:p>
          <a:p>
            <a:pPr marL="285750" indent="-2857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1" dirty="0"/>
              <a:t>Achten Sie bei der Planung Ihres Stundenplans auch auf die Prüfungsformen, die in den Modulen vorgesehen sind!</a:t>
            </a:r>
          </a:p>
          <a:p>
            <a:pPr>
              <a:tabLst>
                <a:tab pos="457200" algn="l"/>
              </a:tabLst>
            </a:pPr>
            <a:endParaRPr lang="de-DE" sz="1600" b="1" dirty="0"/>
          </a:p>
          <a:p>
            <a:pPr marL="285750" indent="-2857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1" dirty="0"/>
              <a:t>Nehmen Sie nicht den gegenwärtigen Lehrplan für die Schule als einziges Auswahlkriterium für Veranstaltungen! Lehrpläne ändern sich und im Studium lernen Sie, sich historische Themen selbstständig zu erschließen!  </a:t>
            </a:r>
          </a:p>
          <a:p>
            <a:pPr marL="342900" indent="-342900">
              <a:buFontTx/>
              <a:buChar char="•"/>
              <a:tabLst>
                <a:tab pos="457200" algn="l"/>
              </a:tabLst>
            </a:pPr>
            <a:endParaRPr lang="de-DE" sz="1600" b="1" u="sng" dirty="0"/>
          </a:p>
          <a:p>
            <a:pPr marL="285750" indent="-28575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600" b="1" dirty="0"/>
              <a:t>Beachten Sie in diesem Semester, welche Veranstaltungen in Präsenz und welche digital angeboten werden. Wählen Sie nach Ihrem Lerntyp und der Möglichkeiten aus, digitale Angebote an einem ruhigen Ort und/oder asynchron nutzen zu können.  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2135188" y="1266796"/>
            <a:ext cx="83899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de-DE" sz="2000" b="1" dirty="0"/>
              <a:t>Wie wähle ich meine Veranstaltungen aus? </a:t>
            </a: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571480"/>
          </a:xfrm>
        </p:spPr>
        <p:txBody>
          <a:bodyPr>
            <a:normAutofit/>
          </a:bodyPr>
          <a:lstStyle/>
          <a:p>
            <a:pPr algn="l"/>
            <a:r>
              <a:rPr lang="de-DE" sz="2000" dirty="0"/>
              <a:t>    Geschichte L2/3/5/BBB					</a:t>
            </a:r>
            <a:r>
              <a:rPr lang="de-DE" sz="2000" b="1" dirty="0"/>
              <a:t>Die ersten vier Semester</a:t>
            </a:r>
          </a:p>
        </p:txBody>
      </p:sp>
      <p:sp>
        <p:nvSpPr>
          <p:cNvPr id="5" name="Rechteck 4"/>
          <p:cNvSpPr/>
          <p:nvPr/>
        </p:nvSpPr>
        <p:spPr>
          <a:xfrm>
            <a:off x="1524000" y="500042"/>
            <a:ext cx="9144000" cy="14287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2141822" y="930242"/>
            <a:ext cx="364333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Historische Grundlagen:  Alte  Geschichte (L3, BBB)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2143008" y="1646193"/>
            <a:ext cx="364333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Historische Grundlagen: Mittelalterliche Geschichte (L3, BBB)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207568" y="3717033"/>
            <a:ext cx="358407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Grundlagenmodul: Neuere/Neueste Geschichte (P)</a:t>
            </a:r>
          </a:p>
        </p:txBody>
      </p:sp>
      <p:sp>
        <p:nvSpPr>
          <p:cNvPr id="17" name="Textfeld 16"/>
          <p:cNvSpPr txBox="1"/>
          <p:nvPr/>
        </p:nvSpPr>
        <p:spPr>
          <a:xfrm rot="10800000" flipV="1">
            <a:off x="6453190" y="1643050"/>
            <a:ext cx="3643338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Theorie I: Didaktik (P)</a:t>
            </a:r>
          </a:p>
          <a:p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658060" y="5088222"/>
            <a:ext cx="51098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Nicht alle Module im ersten Semester anfangen, sondern gezielt auswählen und auf vier Semester planen! Begonnene Module  sollten nach Möglichkeit im folgenden Semester beendet werden!</a:t>
            </a:r>
          </a:p>
        </p:txBody>
      </p:sp>
      <p:sp>
        <p:nvSpPr>
          <p:cNvPr id="12" name="Textfeld 11"/>
          <p:cNvSpPr txBox="1"/>
          <p:nvPr/>
        </p:nvSpPr>
        <p:spPr>
          <a:xfrm rot="10800000" flipV="1">
            <a:off x="6456040" y="2403905"/>
            <a:ext cx="3672408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Pragmatik I: Didaktik und Fachwissenschaft (P)</a:t>
            </a:r>
          </a:p>
          <a:p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2207568" y="4437111"/>
            <a:ext cx="3558003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Modul: Theorie und Methode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3215681" y="2636912"/>
            <a:ext cx="2592287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prstClr val="black"/>
                </a:solidFill>
              </a:rPr>
              <a:t>Historische Grundlagen: Alte und Mittelalterliche Geschichte (L2,L5)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359696" y="2276873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ODER</a:t>
            </a:r>
          </a:p>
        </p:txBody>
      </p:sp>
      <p:pic>
        <p:nvPicPr>
          <p:cNvPr id="14" name="Grafik 5">
            <a:extLst>
              <a:ext uri="{FF2B5EF4-FFF2-40B4-BE49-F238E27FC236}">
                <a16:creationId xmlns:a16="http://schemas.microsoft.com/office/drawing/2014/main" id="{8B9D3462-9B3B-D740-84A1-729CF0DEE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359696" y="5325686"/>
            <a:ext cx="1055422" cy="9243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2036</Words>
  <Application>Microsoft Macintosh PowerPoint</Application>
  <PresentationFormat>Breitbild</PresentationFormat>
  <Paragraphs>344</Paragraphs>
  <Slides>25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Garamond</vt:lpstr>
      <vt:lpstr>Symbol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Die zwei Standbeine der Geschichtslehrkraft</vt:lpstr>
      <vt:lpstr>   Geschichte L2/5      Alle Module</vt:lpstr>
      <vt:lpstr>   Geschichte L3/BBB      Alle Module</vt:lpstr>
      <vt:lpstr>PowerPoint-Präsentation</vt:lpstr>
      <vt:lpstr>    Geschichte L2/3/5/BBB     Die ersten vier Semester</vt:lpstr>
      <vt:lpstr>   Geschichte L2/3/5/BBB</vt:lpstr>
      <vt:lpstr>PowerPoint-Präsentation</vt:lpstr>
      <vt:lpstr>PowerPoint-Präsentation</vt:lpstr>
      <vt:lpstr>    Geschichte L2/3/5/BBB</vt:lpstr>
      <vt:lpstr>    Geschichte L2/3/5/BBB</vt:lpstr>
      <vt:lpstr>    Geschichte L2/3/5/BBB</vt:lpstr>
      <vt:lpstr>   Geschichte L2/L5     Studienverlaufsplan</vt:lpstr>
      <vt:lpstr>   Geschichte L3/BBB     Studienverlaufsplan</vt:lpstr>
      <vt:lpstr>PowerPoint-Präsentation</vt:lpstr>
      <vt:lpstr>PowerPoint-Präsentation</vt:lpstr>
      <vt:lpstr>PowerPoint-Präsentation</vt:lpstr>
      <vt:lpstr>PowerPoint-Präsentation</vt:lpstr>
      <vt:lpstr>Studienfachberatung </vt:lpstr>
      <vt:lpstr>Weitere Informationsmöglichkeiten </vt:lpstr>
      <vt:lpstr>Besondere Angebote in diesem Semesters 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 WS 21/22</dc:title>
  <dc:creator>Monika Rox-Helmer</dc:creator>
  <cp:lastModifiedBy>Monika Rox-Helmer</cp:lastModifiedBy>
  <cp:revision>15</cp:revision>
  <dcterms:created xsi:type="dcterms:W3CDTF">2021-09-27T14:05:06Z</dcterms:created>
  <dcterms:modified xsi:type="dcterms:W3CDTF">2021-10-05T12:42:18Z</dcterms:modified>
</cp:coreProperties>
</file>